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9" r:id="rId12"/>
    <p:sldId id="267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0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646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0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77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2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7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0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8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3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1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3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9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2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45BD-A0B3-4412-84BB-2701B24E25E8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C87CD1-BE81-4738-9568-36B7E7B60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0573" y="56388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Моделирование, как средство </a:t>
            </a:r>
            <a:r>
              <a:rPr lang="ru-RU" dirty="0" smtClean="0"/>
              <a:t>развития </a:t>
            </a:r>
            <a:r>
              <a:rPr lang="ru-RU" dirty="0"/>
              <a:t>связной речи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5829" y="4777379"/>
            <a:ext cx="4058783" cy="1126283"/>
          </a:xfrm>
        </p:spPr>
        <p:txBody>
          <a:bodyPr/>
          <a:lstStyle/>
          <a:p>
            <a:r>
              <a:rPr lang="ru-RU" dirty="0" smtClean="0"/>
              <a:t>Консультация учителя-логопеда </a:t>
            </a:r>
            <a:r>
              <a:rPr lang="ru-RU" dirty="0" err="1" smtClean="0"/>
              <a:t>Загуменновой</a:t>
            </a:r>
            <a:r>
              <a:rPr lang="ru-RU" dirty="0" smtClean="0"/>
              <a:t> Анны Дмитриевны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2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9" y="419848"/>
            <a:ext cx="3666307" cy="5883888"/>
          </a:xfrm>
        </p:spPr>
      </p:pic>
    </p:spTree>
    <p:extLst>
      <p:ext uri="{BB962C8B-B14F-4D97-AF65-F5344CB8AC3E}">
        <p14:creationId xmlns:p14="http://schemas.microsoft.com/office/powerpoint/2010/main" val="337436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090" y="730791"/>
            <a:ext cx="8911687" cy="12808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1905000"/>
            <a:ext cx="5003982" cy="47810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25" y="2011681"/>
            <a:ext cx="6096000" cy="4781005"/>
          </a:xfrm>
        </p:spPr>
      </p:pic>
      <p:sp>
        <p:nvSpPr>
          <p:cNvPr id="7" name="Прямоугольник 6"/>
          <p:cNvSpPr/>
          <p:nvPr/>
        </p:nvSpPr>
        <p:spPr>
          <a:xfrm>
            <a:off x="1901101" y="730791"/>
            <a:ext cx="757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Рассказ по сюжетной картине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1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342" y="685070"/>
            <a:ext cx="8911687" cy="12808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1" y="1208290"/>
            <a:ext cx="8647612" cy="5489134"/>
          </a:xfrm>
        </p:spPr>
      </p:pic>
      <p:sp>
        <p:nvSpPr>
          <p:cNvPr id="5" name="Прямоугольник 4"/>
          <p:cNvSpPr/>
          <p:nvPr/>
        </p:nvSpPr>
        <p:spPr>
          <a:xfrm>
            <a:off x="1933302" y="685070"/>
            <a:ext cx="876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Рассказы-описания </a:t>
            </a:r>
            <a:r>
              <a:rPr lang="ru-RU" sz="2800" dirty="0"/>
              <a:t>по пейзажной картине.</a:t>
            </a:r>
          </a:p>
        </p:txBody>
      </p:sp>
    </p:spTree>
    <p:extLst>
      <p:ext uri="{BB962C8B-B14F-4D97-AF65-F5344CB8AC3E}">
        <p14:creationId xmlns:p14="http://schemas.microsoft.com/office/powerpoint/2010/main" val="374002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337" y="696686"/>
            <a:ext cx="9841275" cy="1208314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рием </a:t>
            </a:r>
            <a:r>
              <a:rPr lang="ru-RU" sz="2800" dirty="0"/>
              <a:t>фрагментарного рассказывания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2133600"/>
            <a:ext cx="8632839" cy="3778250"/>
          </a:xfrm>
        </p:spPr>
      </p:pic>
    </p:spTree>
    <p:extLst>
      <p:ext uri="{BB962C8B-B14F-4D97-AF65-F5344CB8AC3E}">
        <p14:creationId xmlns:p14="http://schemas.microsoft.com/office/powerpoint/2010/main" val="51139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887" y="789573"/>
            <a:ext cx="10267405" cy="12808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Модель составления творческих рассказов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8" y="2565564"/>
            <a:ext cx="8769879" cy="2285109"/>
          </a:xfrm>
        </p:spPr>
      </p:pic>
    </p:spTree>
    <p:extLst>
      <p:ext uri="{BB962C8B-B14F-4D97-AF65-F5344CB8AC3E}">
        <p14:creationId xmlns:p14="http://schemas.microsoft.com/office/powerpoint/2010/main" val="312423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9" y="719904"/>
            <a:ext cx="9728063" cy="1280890"/>
          </a:xfrm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оставлению </a:t>
            </a:r>
            <a:r>
              <a:rPr lang="ru-RU" sz="2800" dirty="0"/>
              <a:t>сказок по силуэтным изображениям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5" y="1617481"/>
            <a:ext cx="4590461" cy="4590461"/>
          </a:xfrm>
        </p:spPr>
      </p:pic>
    </p:spTree>
    <p:extLst>
      <p:ext uri="{BB962C8B-B14F-4D97-AF65-F5344CB8AC3E}">
        <p14:creationId xmlns:p14="http://schemas.microsoft.com/office/powerpoint/2010/main" val="429319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7840" y="226423"/>
            <a:ext cx="9736771" cy="5683487"/>
          </a:xfrm>
        </p:spPr>
        <p:txBody>
          <a:bodyPr>
            <a:normAutofit/>
          </a:bodyPr>
          <a:lstStyle/>
          <a:p>
            <a:r>
              <a:rPr lang="ru-RU" sz="2000" dirty="0"/>
              <a:t>В результате работы по развитию связной речи, можно прийти к выводу, что использование наглядного моделирования на занятиях по развитию речи является важным звеном в развитии связной речи детей. На каждом возрастном этапе у детей формируются:</a:t>
            </a:r>
          </a:p>
          <a:p>
            <a:r>
              <a:rPr lang="ru-RU" sz="2000" dirty="0"/>
              <a:t>1. умение грамматически правильно, связно и последовательно излагать свои мысли;</a:t>
            </a:r>
          </a:p>
          <a:p>
            <a:r>
              <a:rPr lang="ru-RU" sz="2000" dirty="0"/>
              <a:t>2. умение пересказывать небольшие произведения;</a:t>
            </a:r>
          </a:p>
          <a:p>
            <a:r>
              <a:rPr lang="ru-RU" sz="2000" dirty="0"/>
              <a:t>3. совершенствование диалогической речи;</a:t>
            </a:r>
          </a:p>
          <a:p>
            <a:r>
              <a:rPr lang="ru-RU" sz="2000" dirty="0"/>
              <a:t>4. умение активно участвовать в беседе, понятно для слушателей отвечать на вопросы и задавать их;</a:t>
            </a:r>
          </a:p>
          <a:p>
            <a:r>
              <a:rPr lang="ru-RU" sz="2000" dirty="0"/>
              <a:t>5. умение описывать предмет, картину;</a:t>
            </a:r>
          </a:p>
          <a:p>
            <a:r>
              <a:rPr lang="ru-RU" sz="2000" dirty="0"/>
              <a:t>6. умение драматизировать небольшие сказки;</a:t>
            </a:r>
          </a:p>
          <a:p>
            <a:r>
              <a:rPr lang="ru-RU" sz="2000" dirty="0"/>
              <a:t>7. воспитывать желание говорить как взрослый.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31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879566"/>
          </a:xfrm>
        </p:spPr>
        <p:txBody>
          <a:bodyPr/>
          <a:lstStyle/>
          <a:p>
            <a:r>
              <a:rPr lang="ru-RU" dirty="0"/>
              <a:t>Список литературы: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6846" y="1576251"/>
            <a:ext cx="9527765" cy="51032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Алексеева М.М., Яшина В.И. Методика развития речи и обучения родному языку дошкольников: Учеб. пособие для студ. </a:t>
            </a:r>
            <a:r>
              <a:rPr lang="ru-RU" dirty="0" err="1"/>
              <a:t>высш</a:t>
            </a:r>
            <a:r>
              <a:rPr lang="ru-RU" dirty="0"/>
              <a:t>. и сред, </a:t>
            </a:r>
            <a:r>
              <a:rPr lang="ru-RU" dirty="0" err="1"/>
              <a:t>пед</a:t>
            </a:r>
            <a:r>
              <a:rPr lang="ru-RU" dirty="0"/>
              <a:t>. учеб. заведений. -- 3-е изд., стереотип. — М.: Издательский центр «Академия», 2000. - 400 с.</a:t>
            </a:r>
          </a:p>
          <a:p>
            <a:r>
              <a:rPr lang="ru-RU" dirty="0"/>
              <a:t>2. </a:t>
            </a:r>
            <a:r>
              <a:rPr lang="ru-RU" dirty="0" err="1"/>
              <a:t>Багинская</a:t>
            </a:r>
            <a:r>
              <a:rPr lang="ru-RU" dirty="0"/>
              <a:t>, Н.Л. Моделирование как средство развития связной речи у детей старшего дошкольного возраста с общим недоразвитием речи / Н.Л. </a:t>
            </a:r>
            <a:r>
              <a:rPr lang="ru-RU" dirty="0" err="1"/>
              <a:t>Багинская</a:t>
            </a:r>
            <a:r>
              <a:rPr lang="ru-RU" dirty="0"/>
              <a:t> // Дошкольное образование: опыт, проблемы, перспективы развития : материалы </a:t>
            </a:r>
            <a:r>
              <a:rPr lang="ru-RU" dirty="0" err="1"/>
              <a:t>всерос</a:t>
            </a:r>
            <a:r>
              <a:rPr lang="ru-RU" dirty="0"/>
              <a:t>. науч.-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. (Чебоксары, 29 апр. 2014 г.). – Чебоксары : </a:t>
            </a:r>
            <a:r>
              <a:rPr lang="ru-RU" dirty="0" err="1"/>
              <a:t>Интерактив</a:t>
            </a:r>
            <a:r>
              <a:rPr lang="ru-RU" dirty="0"/>
              <a:t> плюс, 2014. – 294 с.</a:t>
            </a:r>
          </a:p>
          <a:p>
            <a:r>
              <a:rPr lang="ru-RU" dirty="0"/>
              <a:t>3. </a:t>
            </a:r>
            <a:r>
              <a:rPr lang="ru-RU" dirty="0" err="1"/>
              <a:t>Бородич</a:t>
            </a:r>
            <a:r>
              <a:rPr lang="ru-RU" dirty="0"/>
              <a:t>, А.М. Методика развития речи детей дошкольного возраста : методическое пособие для воспитателей ДОУ/ 2-е изд. - М.: 1984. с 252</a:t>
            </a:r>
          </a:p>
          <a:p>
            <a:r>
              <a:rPr lang="ru-RU" dirty="0"/>
              <a:t>4. Тихеева, Е.И. Развитие речи детей. : пособие для воспитателей детского сада/ М.: 1981. С.345</a:t>
            </a:r>
          </a:p>
          <a:p>
            <a:r>
              <a:rPr lang="ru-RU" dirty="0"/>
              <a:t>5. Ткаченко, Т.А. Большая книга заданий и упражнений на развитие связной речи малыша/ пособие для воспитателей детского сада/ М.: </a:t>
            </a:r>
            <a:r>
              <a:rPr lang="ru-RU" dirty="0" err="1"/>
              <a:t>Эксмо</a:t>
            </a:r>
            <a:r>
              <a:rPr lang="ru-RU" dirty="0"/>
              <a:t>, 2006 С. 346</a:t>
            </a:r>
          </a:p>
          <a:p>
            <a:r>
              <a:rPr lang="ru-RU" dirty="0"/>
              <a:t>6. Ушакова, О.С., Струнина Е.М. Методика развития речи детей дошкольного возраста : пособие для воспитателей детского сада/ М.: </a:t>
            </a:r>
            <a:r>
              <a:rPr lang="ru-RU" dirty="0" err="1"/>
              <a:t>Гуманит</a:t>
            </a:r>
            <a:r>
              <a:rPr lang="ru-RU" dirty="0"/>
              <a:t>. изд. центр ВЛАДОС, 2003.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2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191589"/>
            <a:ext cx="8911687" cy="432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0" y="624110"/>
            <a:ext cx="9492932" cy="5837650"/>
          </a:xfrm>
        </p:spPr>
        <p:txBody>
          <a:bodyPr>
            <a:noAutofit/>
          </a:bodyPr>
          <a:lstStyle/>
          <a:p>
            <a:r>
              <a:rPr lang="ru-RU" sz="3200" dirty="0"/>
              <a:t>Под связной речью понимают смысловое развернутое высказывание (ряд логически сочетающихся предложений), обеспечивающее общение и взаимопонимание.</a:t>
            </a:r>
          </a:p>
          <a:p>
            <a:r>
              <a:rPr lang="ru-RU" sz="3200" dirty="0"/>
              <a:t>Основная функция связной речи – коммуникативная. Она осуществляется в двух основных формах – диалоге и монологе. Каждая из этих форм имеет свои особенности, которые определяют характер методики их формирования.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7073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0" y="513805"/>
            <a:ext cx="9797732" cy="5965371"/>
          </a:xfrm>
        </p:spPr>
        <p:txBody>
          <a:bodyPr>
            <a:normAutofit/>
          </a:bodyPr>
          <a:lstStyle/>
          <a:p>
            <a:r>
              <a:rPr lang="ru-RU" sz="2400" dirty="0"/>
              <a:t>«Моделирование» - исследование каких-либо явлений, процессов путём построения и изучения моделей. Моделирование своим объектом имеет модели.</a:t>
            </a:r>
          </a:p>
          <a:p>
            <a:r>
              <a:rPr lang="ru-RU" sz="2400" dirty="0"/>
              <a:t>«Модель» - это любой образ (мысленный и условный; изображения, описания, схема, чертёж, график, план) какого-либо процесса или явления (оригинала данной модели), используемый в качестве заместителя.</a:t>
            </a:r>
          </a:p>
          <a:p>
            <a:r>
              <a:rPr lang="ru-RU" sz="2400" dirty="0"/>
              <a:t>«Наглядное моделирование» - это воспроизведение существенных свойств изучаемого объекта, создание его заместителя и работа с ним.</a:t>
            </a:r>
          </a:p>
          <a:p>
            <a:r>
              <a:rPr lang="ru-RU" sz="2400" dirty="0"/>
              <a:t>Из данных определений следует, что в основе метода моделирования, лежит принцип замещения: реальный предмет ребёнок замещает другим предметом, его изображением, каким – либо условным знаком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728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846" y="470263"/>
            <a:ext cx="9527766" cy="5440959"/>
          </a:xfrm>
        </p:spPr>
        <p:txBody>
          <a:bodyPr>
            <a:norm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пециалисты </a:t>
            </a:r>
            <a:r>
              <a:rPr lang="ru-RU" sz="2400" dirty="0"/>
              <a:t>по </a:t>
            </a:r>
            <a:r>
              <a:rPr lang="ru-RU" sz="2400" dirty="0" smtClean="0"/>
              <a:t>моделированию </a:t>
            </a:r>
            <a:r>
              <a:rPr lang="ru-RU" sz="2400" dirty="0" err="1" smtClean="0"/>
              <a:t>Венгер</a:t>
            </a:r>
            <a:r>
              <a:rPr lang="ru-RU" sz="2400" dirty="0"/>
              <a:t>, </a:t>
            </a:r>
            <a:r>
              <a:rPr lang="ru-RU" sz="2400" dirty="0" smtClean="0"/>
              <a:t>Дьяченко </a:t>
            </a:r>
            <a:r>
              <a:rPr lang="ru-RU" sz="2400" dirty="0"/>
              <a:t>выделили 3 этапа:</a:t>
            </a:r>
          </a:p>
          <a:p>
            <a:r>
              <a:rPr lang="ru-RU" sz="2400" dirty="0"/>
              <a:t>1. Использование готового символа или модели. На этом этапе взрослый демонстрирует готовую модель или символ, дети ее рассматривают и разбирают, а затем воспроизводят информацию с опорой на эту модель.</a:t>
            </a:r>
          </a:p>
          <a:p>
            <a:r>
              <a:rPr lang="ru-RU" sz="2400" dirty="0"/>
              <a:t>2. Составление модели педагога совместно с детьми.</a:t>
            </a:r>
          </a:p>
          <a:p>
            <a:r>
              <a:rPr lang="ru-RU" sz="2400" dirty="0"/>
              <a:t>3. Самостоятельное составление моделей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399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/>
              <a:t>Виды </a:t>
            </a:r>
            <a:r>
              <a:rPr lang="ru-RU" sz="8000" dirty="0" smtClean="0"/>
              <a:t>моделей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35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Предметная модель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0" y="2513524"/>
            <a:ext cx="5143999" cy="33903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14354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Предметно – схематическая модель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26" y="2133600"/>
            <a:ext cx="8534400" cy="4205224"/>
          </a:xfrm>
        </p:spPr>
      </p:pic>
    </p:spTree>
    <p:extLst>
      <p:ext uri="{BB962C8B-B14F-4D97-AF65-F5344CB8AC3E}">
        <p14:creationId xmlns:p14="http://schemas.microsoft.com/office/powerpoint/2010/main" val="357800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3. Графическая модель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494376"/>
            <a:ext cx="2760617" cy="4473992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1550895"/>
            <a:ext cx="2669958" cy="4360953"/>
          </a:xfrm>
        </p:spPr>
      </p:pic>
    </p:spTree>
    <p:extLst>
      <p:ext uri="{BB962C8B-B14F-4D97-AF65-F5344CB8AC3E}">
        <p14:creationId xmlns:p14="http://schemas.microsoft.com/office/powerpoint/2010/main" val="275317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297" y="339634"/>
            <a:ext cx="9780315" cy="5571588"/>
          </a:xfrm>
        </p:spPr>
        <p:txBody>
          <a:bodyPr>
            <a:normAutofit/>
          </a:bodyPr>
          <a:lstStyle/>
          <a:p>
            <a:r>
              <a:rPr lang="ru-RU" sz="2800" b="1" dirty="0"/>
              <a:t>Метод наглядного моделирования может быть использован в работе над всеми видами связного монологического высказывания:</a:t>
            </a:r>
          </a:p>
          <a:p>
            <a:r>
              <a:rPr lang="ru-RU" sz="2800" dirty="0"/>
              <a:t>· пересказ;</a:t>
            </a:r>
          </a:p>
          <a:p>
            <a:r>
              <a:rPr lang="ru-RU" sz="2800" dirty="0"/>
              <a:t>· составление рассказов по картине и серии картин;</a:t>
            </a:r>
          </a:p>
          <a:p>
            <a:r>
              <a:rPr lang="ru-RU" sz="2800" dirty="0"/>
              <a:t>· описательный рассказ;</a:t>
            </a:r>
          </a:p>
          <a:p>
            <a:r>
              <a:rPr lang="ru-RU" sz="2800" dirty="0"/>
              <a:t>· творческий рассказ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40742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37</TotalTime>
  <Words>649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Моделирование, как средство развития связной речи</vt:lpstr>
      <vt:lpstr> </vt:lpstr>
      <vt:lpstr> </vt:lpstr>
      <vt:lpstr> </vt:lpstr>
      <vt:lpstr>Виды моделей</vt:lpstr>
      <vt:lpstr>1. Предметная модель</vt:lpstr>
      <vt:lpstr>2. Предметно – схематическая модель</vt:lpstr>
      <vt:lpstr>3. Графическая модель</vt:lpstr>
      <vt:lpstr> </vt:lpstr>
      <vt:lpstr> </vt:lpstr>
      <vt:lpstr> </vt:lpstr>
      <vt:lpstr> </vt:lpstr>
      <vt:lpstr>Прием фрагментарного рассказывания</vt:lpstr>
      <vt:lpstr>Модель составления творческих рассказов</vt:lpstr>
      <vt:lpstr>Составлению сказок по силуэтным изображениям</vt:lpstr>
      <vt:lpstr> 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Моделирование, как средство развития связной речи</dc:title>
  <dc:creator>Пользователь Windows</dc:creator>
  <cp:lastModifiedBy>Пользователь Windows</cp:lastModifiedBy>
  <cp:revision>7</cp:revision>
  <dcterms:created xsi:type="dcterms:W3CDTF">2019-11-20T19:43:57Z</dcterms:created>
  <dcterms:modified xsi:type="dcterms:W3CDTF">2019-11-20T20:21:13Z</dcterms:modified>
</cp:coreProperties>
</file>