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6656452" cy="4608512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Консультация для воспитателей </a:t>
            </a:r>
            <a:r>
              <a:rPr lang="ru-RU" sz="2800" b="1" dirty="0" smtClean="0"/>
              <a:t>групп </a:t>
            </a:r>
            <a:r>
              <a:rPr lang="ru-RU" sz="2800" b="1" dirty="0"/>
              <a:t>комбинированной направленности для детей с тяжелыми </a:t>
            </a:r>
            <a:r>
              <a:rPr lang="ru-RU" sz="2800" b="1"/>
              <a:t>нарушениями </a:t>
            </a:r>
            <a:r>
              <a:rPr lang="ru-RU" sz="2800" b="1" smtClean="0"/>
              <a:t>речи</a:t>
            </a:r>
            <a:endParaRPr lang="ru-RU" sz="2800" b="1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1200" dirty="0" smtClean="0"/>
              <a:t>Консультацию подготовила учитель-логопед </a:t>
            </a:r>
            <a:r>
              <a:rPr lang="ru-RU" sz="1200" dirty="0" err="1" smtClean="0"/>
              <a:t>Загуменнова</a:t>
            </a:r>
            <a:r>
              <a:rPr lang="ru-RU" sz="1200" dirty="0" smtClean="0"/>
              <a:t> Анна Дмитриевна</a:t>
            </a:r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«Виды речевых нарушений»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82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Дизартрия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Наблюдаются </a:t>
            </a:r>
            <a:r>
              <a:rPr lang="ru-RU" dirty="0" err="1"/>
              <a:t>несформированность</a:t>
            </a:r>
            <a:r>
              <a:rPr lang="ru-RU" dirty="0"/>
              <a:t> всех звеньев сложного механизма фонационного оформления высказывания, следствием чего являются голосовые, просодические и артикуляционно-фонетические дефекты. Тяжелой степенью дизартрии является </a:t>
            </a:r>
            <a:r>
              <a:rPr lang="ru-RU" dirty="0" err="1"/>
              <a:t>анартрия</a:t>
            </a:r>
            <a:r>
              <a:rPr lang="ru-RU" dirty="0"/>
              <a:t>, проявляющаяся в невозможности осуществить звуковую реализацию речи. В легких случаях дизартрии, когда дефект проявляется преимущественно в </a:t>
            </a:r>
            <a:r>
              <a:rPr lang="ru-RU" dirty="0" err="1"/>
              <a:t>артикуляторно</a:t>
            </a:r>
            <a:r>
              <a:rPr lang="ru-RU" dirty="0"/>
              <a:t>-фонетических нарушениях, говорят о ее стертой форме. Эти случаи необходимо отличать от </a:t>
            </a:r>
            <a:r>
              <a:rPr lang="ru-RU" dirty="0" err="1"/>
              <a:t>дислалии</a:t>
            </a:r>
            <a:r>
              <a:rPr lang="ru-RU" dirty="0"/>
              <a:t>.</a:t>
            </a:r>
          </a:p>
          <a:p>
            <a:r>
              <a:rPr lang="ru-RU" dirty="0"/>
              <a:t>Дизартрия является следствием органического нарушения центрального характера, приводящего к двигательным расстройствам. По локализации поражения ЦНС выделяют различные формы дизартрии. По тяжести нарушения различают степень проявления дизартрии.</a:t>
            </a:r>
          </a:p>
          <a:p>
            <a:r>
              <a:rPr lang="ru-RU" dirty="0"/>
              <a:t>Чаще всего дизартрия возникает вследствие рано приобретенного церебрального паралича, но может возникнуть на любом этапе развития ребенка вследствие </a:t>
            </a:r>
            <a:r>
              <a:rPr lang="ru-RU" dirty="0" err="1"/>
              <a:t>нейроинфекции</a:t>
            </a:r>
            <a:r>
              <a:rPr lang="ru-RU" dirty="0"/>
              <a:t> и других мозговых заболеваний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94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Алалия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Один из наиболее сложных дефектов речи, при котором нарушены операции отбора и программирования на всех этапах порождения и приема речевого высказывания, вследствие чего оказывается не сформированной речевая деятельность ребенка. Система языковых средств (фонематических, грамматических, лексических) не формируется, страдает мотивационно-побудительный уровень </a:t>
            </a:r>
            <a:r>
              <a:rPr lang="ru-RU" dirty="0" err="1"/>
              <a:t>речепорождения</a:t>
            </a:r>
            <a:r>
              <a:rPr lang="ru-RU" dirty="0"/>
              <a:t>. Наблюдаются грубые семантические дефекты. Нарушено управление речевыми движениями, что отражается на воспроизведении звукового и слогового состава слов. Встречается несколько вариантов алалии в зависимости от того, какие речевые механизмы не сформированы и какой из их этапов (уровней) преимущественно страдает.</a:t>
            </a:r>
          </a:p>
        </p:txBody>
      </p:sp>
    </p:spTree>
    <p:extLst>
      <p:ext uri="{BB962C8B-B14F-4D97-AF65-F5344CB8AC3E}">
        <p14:creationId xmlns:p14="http://schemas.microsoft.com/office/powerpoint/2010/main" val="15174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Афазия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ребенка теряется речь в результате черепно-мозговых травм, </a:t>
            </a:r>
            <a:r>
              <a:rPr lang="ru-RU" dirty="0" err="1"/>
              <a:t>нейроинфекции</a:t>
            </a:r>
            <a:r>
              <a:rPr lang="ru-RU" dirty="0"/>
              <a:t> или опухолей мозга после того, как речь уже была сформирована. Если такое нарушение произошло в возрасте до трех лет, то исследователи воздерживаются от диагноза афазия. Если же нарушение произошло в более старшем возрасте, то говорят об афазии. В отличие от афазии взрослых есть детская, или ранняя афазия.</a:t>
            </a:r>
          </a:p>
        </p:txBody>
      </p:sp>
    </p:spTree>
    <p:extLst>
      <p:ext uri="{BB962C8B-B14F-4D97-AF65-F5344CB8AC3E}">
        <p14:creationId xmlns:p14="http://schemas.microsoft.com/office/powerpoint/2010/main" val="417232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Нарушения письменной речи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Дислексия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частичное специфическое нарушение процесса чтения.</a:t>
            </a:r>
            <a:endParaRPr lang="ru-RU" dirty="0"/>
          </a:p>
          <a:p>
            <a:r>
              <a:rPr lang="ru-RU" dirty="0"/>
              <a:t>Проявляется в затруднениях опознания и узнавания букв; в затруднениях слияния букв в слоги и слогов в слова, что приводит к неправильному воспроизведению звуковой формы слова; в </a:t>
            </a:r>
            <a:r>
              <a:rPr lang="ru-RU" dirty="0" err="1"/>
              <a:t>аграмматизме</a:t>
            </a:r>
            <a:r>
              <a:rPr lang="ru-RU" dirty="0"/>
              <a:t> и искажении понимания прочитанного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err="1" smtClean="0"/>
              <a:t>Дисграфия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 частичное специфическое нарушение процесса письма.</a:t>
            </a:r>
            <a:endParaRPr lang="ru-RU" dirty="0"/>
          </a:p>
          <a:p>
            <a:r>
              <a:rPr lang="ru-RU" dirty="0"/>
              <a:t>Проявляется в нестойкости оптико-пространственного образа буквы, в смешениях или пропусках букв, в искажениях </a:t>
            </a:r>
            <a:r>
              <a:rPr lang="ru-RU" dirty="0" err="1"/>
              <a:t>звукослогового</a:t>
            </a:r>
            <a:r>
              <a:rPr lang="ru-RU" dirty="0"/>
              <a:t> состава слова и структуры предложений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dirty="0"/>
              <a:t>В случае </a:t>
            </a:r>
            <a:r>
              <a:rPr lang="ru-RU" dirty="0" err="1"/>
              <a:t>несформированности</a:t>
            </a:r>
            <a:r>
              <a:rPr lang="ru-RU" dirty="0"/>
              <a:t> процессов чтения и письма (в ходе обучения) говорят об </a:t>
            </a:r>
            <a:r>
              <a:rPr lang="ru-RU" b="1" dirty="0"/>
              <a:t>алексии и аграфии.</a:t>
            </a:r>
            <a:endParaRPr lang="ru-RU" dirty="0"/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555776" y="1196752"/>
            <a:ext cx="1296144" cy="7920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652120" y="1196752"/>
            <a:ext cx="936104" cy="7920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0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Психолого-педагогическая классификация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возникла в результате критического анализа клинической классификации с точки зрения применимости ее в педагогическом процессе, каким является логопедическое воздействие. Такой анализ оказался необходимым в связи с ориентацией логопедии на обучение и воспитание детей с нарушениями развития речи.</a:t>
            </a:r>
          </a:p>
        </p:txBody>
      </p:sp>
    </p:spTree>
    <p:extLst>
      <p:ext uri="{BB962C8B-B14F-4D97-AF65-F5344CB8AC3E}">
        <p14:creationId xmlns:p14="http://schemas.microsoft.com/office/powerpoint/2010/main" val="25765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Психолого-педагогическая классификация 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4040188" cy="639762"/>
          </a:xfrm>
        </p:spPr>
        <p:txBody>
          <a:bodyPr/>
          <a:lstStyle/>
          <a:p>
            <a:r>
              <a:rPr lang="ru-RU" dirty="0"/>
              <a:t>нарушение средств общения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504" y="2060848"/>
            <a:ext cx="4680520" cy="4680520"/>
          </a:xfrm>
        </p:spPr>
        <p:txBody>
          <a:bodyPr>
            <a:normAutofit fontScale="40000" lnSpcReduction="20000"/>
          </a:bodyPr>
          <a:lstStyle/>
          <a:p>
            <a:r>
              <a:rPr lang="ru-RU" sz="3500" b="1" dirty="0"/>
              <a:t>1.</a:t>
            </a:r>
            <a:r>
              <a:rPr lang="ru-RU" sz="3500" dirty="0"/>
              <a:t> </a:t>
            </a:r>
            <a:r>
              <a:rPr lang="ru-RU" sz="3500" b="1" dirty="0"/>
              <a:t>Фонетико-фонематическое недоразвитие речи — нарушение процессов формирования произносительной системы родного языка у детей с различными речевыми расстройствами вследствие дефектов восприятия и произношения фонем.</a:t>
            </a:r>
            <a:endParaRPr lang="ru-RU" sz="3500" dirty="0"/>
          </a:p>
          <a:p>
            <a:r>
              <a:rPr lang="ru-RU" sz="3500" b="1" dirty="0"/>
              <a:t>2.</a:t>
            </a:r>
            <a:r>
              <a:rPr lang="ru-RU" sz="3500" dirty="0"/>
              <a:t> </a:t>
            </a:r>
            <a:r>
              <a:rPr lang="ru-RU" sz="3500" b="1" dirty="0"/>
              <a:t>Общее недоразвитие речи — различные сложные речевые расстройства, при которых нарушено формирование всех компонентов речевой системы, относящихся к звуковой и смысловой стороне</a:t>
            </a:r>
            <a:r>
              <a:rPr lang="ru-RU" sz="3500" b="1" dirty="0" smtClean="0"/>
              <a:t>.</a:t>
            </a:r>
            <a:endParaRPr lang="ru-RU" sz="3500" dirty="0" smtClean="0"/>
          </a:p>
          <a:p>
            <a:r>
              <a:rPr lang="ru-RU" sz="3500" dirty="0"/>
              <a:t>В качестве общих признаков отмечаются: позднее начало развития речи, скудный словарный запас, </a:t>
            </a:r>
            <a:r>
              <a:rPr lang="ru-RU" sz="3500" dirty="0" err="1"/>
              <a:t>аграмматизм</a:t>
            </a:r>
            <a:r>
              <a:rPr lang="ru-RU" sz="3500" dirty="0"/>
              <a:t>, дефекты произношения, дефекты </a:t>
            </a:r>
            <a:r>
              <a:rPr lang="ru-RU" sz="3500" dirty="0" err="1"/>
              <a:t>фонемообразования</a:t>
            </a:r>
            <a:r>
              <a:rPr lang="ru-RU" sz="3500" dirty="0"/>
              <a:t>.</a:t>
            </a:r>
          </a:p>
          <a:p>
            <a:r>
              <a:rPr lang="ru-RU" sz="3500" dirty="0"/>
              <a:t>Недоразвитие может быть выражено в разной степени: от отсутствия речи или </a:t>
            </a:r>
            <a:r>
              <a:rPr lang="ru-RU" sz="3500" dirty="0" err="1"/>
              <a:t>лепетного</a:t>
            </a:r>
            <a:r>
              <a:rPr lang="ru-RU" sz="3500" dirty="0"/>
              <a:t> ее состояния до развернутой, но с элементами фонетического и лексико-грамматического недоразвития. В зависимости от степени </a:t>
            </a:r>
            <a:r>
              <a:rPr lang="ru-RU" sz="3500" dirty="0" err="1"/>
              <a:t>сформированности</a:t>
            </a:r>
            <a:r>
              <a:rPr lang="ru-RU" sz="3500" dirty="0"/>
              <a:t> речевых средств у ребенка общее недоразвитие подразделяется на три уровня.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04048" y="1484784"/>
            <a:ext cx="4041775" cy="639762"/>
          </a:xfrm>
        </p:spPr>
        <p:txBody>
          <a:bodyPr/>
          <a:lstStyle/>
          <a:p>
            <a:r>
              <a:rPr lang="ru-RU" dirty="0"/>
              <a:t>нарушения в применении средств общения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32040" y="2438400"/>
            <a:ext cx="4032448" cy="368776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Сюда относится </a:t>
            </a:r>
            <a:r>
              <a:rPr lang="ru-RU" b="1" dirty="0"/>
              <a:t>заикание, </a:t>
            </a:r>
            <a:r>
              <a:rPr lang="ru-RU" dirty="0"/>
              <a:t>которое рассматривается как нарушение коммуникативной функции речи при правильно сформировавшихся средствах общения. </a:t>
            </a:r>
            <a:endParaRPr lang="ru-RU" dirty="0" smtClean="0"/>
          </a:p>
          <a:p>
            <a:r>
              <a:rPr lang="ru-RU" dirty="0" smtClean="0"/>
              <a:t>Возможен </a:t>
            </a:r>
            <a:r>
              <a:rPr lang="ru-RU" dirty="0"/>
              <a:t>и </a:t>
            </a:r>
            <a:r>
              <a:rPr lang="ru-RU" b="1" dirty="0"/>
              <a:t>комбинированный дефект, </a:t>
            </a:r>
            <a:r>
              <a:rPr lang="ru-RU" dirty="0"/>
              <a:t>при котором </a:t>
            </a:r>
            <a:r>
              <a:rPr lang="ru-RU" b="1" dirty="0"/>
              <a:t>заикание </a:t>
            </a:r>
            <a:r>
              <a:rPr lang="ru-RU" dirty="0"/>
              <a:t>сочетается </a:t>
            </a:r>
            <a:r>
              <a:rPr lang="ru-RU" b="1" dirty="0"/>
              <a:t>с общим недоразвитием речи.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131840" y="1340768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860032" y="1340768"/>
            <a:ext cx="64807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62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024" y="548680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</a:t>
            </a:r>
            <a:r>
              <a:rPr lang="ru-RU" dirty="0" smtClean="0"/>
              <a:t>психолого-педагогической </a:t>
            </a:r>
            <a:r>
              <a:rPr lang="ru-RU" dirty="0"/>
              <a:t>классификации не выделяются в качестве самостоятельных нарушений речи нарушения письма и чтения. Они рассматриваются в составе фонетико-фонематического и общего недоразвития речи как их системные, отсроченные последствия, обусловленные </a:t>
            </a:r>
            <a:r>
              <a:rPr lang="ru-RU" dirty="0" err="1"/>
              <a:t>несформированностью</a:t>
            </a:r>
            <a:r>
              <a:rPr lang="ru-RU" dirty="0"/>
              <a:t> фонематических и морфологических обобщений, составляющих один из ведущих признаков. </a:t>
            </a:r>
            <a:br>
              <a:rPr lang="ru-RU" dirty="0"/>
            </a:br>
            <a:r>
              <a:rPr lang="ru-RU" dirty="0"/>
              <a:t>В классификации отражается последовательная опора на принцип системного подхода, на основе которого учитывается два соотношения: соотношение нарушений в системе речевой деятельности и соотношение нарушений как одного из психических процессов с другими сторонами психики ребенка, развитие которых тесно связано с речью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Приведенные </a:t>
            </a:r>
            <a:r>
              <a:rPr lang="ru-RU" dirty="0"/>
              <a:t>классификации </a:t>
            </a:r>
            <a:r>
              <a:rPr lang="ru-RU" dirty="0" smtClean="0"/>
              <a:t> (клинико-педагогическая и психолого-педагогическая) отражают </a:t>
            </a:r>
            <a:r>
              <a:rPr lang="ru-RU" dirty="0"/>
              <a:t>современное состояние теории логопедии. Между ними нет противоречий — они дополняют друг друга. </a:t>
            </a:r>
            <a:endParaRPr lang="ru-RU" dirty="0" smtClean="0"/>
          </a:p>
          <a:p>
            <a:r>
              <a:rPr lang="ru-RU" dirty="0" smtClean="0"/>
              <a:t>Приведенные </a:t>
            </a:r>
            <a:r>
              <a:rPr lang="ru-RU" dirty="0"/>
              <a:t>классификации разработаны преимущественно по отношению к первичному недоразвитию речи у детей, т. е. к тем случаям, когда нарушения наблюдаются при сохранном слухе и интеллекте. </a:t>
            </a:r>
          </a:p>
        </p:txBody>
      </p:sp>
    </p:spTree>
    <p:extLst>
      <p:ext uri="{BB962C8B-B14F-4D97-AF65-F5344CB8AC3E}">
        <p14:creationId xmlns:p14="http://schemas.microsoft.com/office/powerpoint/2010/main" val="22169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/>
              <a:t>Используемая литература:</a:t>
            </a:r>
          </a:p>
          <a:p>
            <a:endParaRPr lang="ru-RU" dirty="0"/>
          </a:p>
          <a:p>
            <a:r>
              <a:rPr lang="ru-RU" dirty="0" smtClean="0"/>
              <a:t>Логопедия</a:t>
            </a:r>
            <a:r>
              <a:rPr lang="ru-RU" dirty="0"/>
              <a:t>: Учебник для студентов </a:t>
            </a:r>
            <a:r>
              <a:rPr lang="ru-RU" dirty="0" err="1"/>
              <a:t>дефектол</a:t>
            </a:r>
            <a:r>
              <a:rPr lang="ru-RU" dirty="0"/>
              <a:t>. фак. </a:t>
            </a:r>
            <a:r>
              <a:rPr lang="ru-RU" dirty="0" err="1"/>
              <a:t>пед</a:t>
            </a:r>
            <a:r>
              <a:rPr lang="ru-RU" dirty="0"/>
              <a:t>. вузов / Под ред. Л.С. Волковой, С.Н. </a:t>
            </a:r>
            <a:r>
              <a:rPr lang="ru-RU" dirty="0" smtClean="0"/>
              <a:t>Шаховской. </a:t>
            </a:r>
            <a:r>
              <a:rPr lang="ru-RU" dirty="0"/>
              <a:t>—— М.: </a:t>
            </a:r>
            <a:r>
              <a:rPr lang="ru-RU" dirty="0" err="1"/>
              <a:t>Гуманит</a:t>
            </a:r>
            <a:r>
              <a:rPr lang="ru-RU" dirty="0"/>
              <a:t>. изд. центр ВЛАДОС, 1998. — 680 с.</a:t>
            </a:r>
          </a:p>
        </p:txBody>
      </p:sp>
    </p:spTree>
    <p:extLst>
      <p:ext uri="{BB962C8B-B14F-4D97-AF65-F5344CB8AC3E}">
        <p14:creationId xmlns:p14="http://schemas.microsoft.com/office/powerpoint/2010/main" val="193443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В </a:t>
            </a:r>
            <a:r>
              <a:rPr lang="ru-RU" sz="2800" b="1" dirty="0"/>
              <a:t>настоящее время в отечественной логопедии в обращении находятся две классификации речевых </a:t>
            </a:r>
            <a:r>
              <a:rPr lang="ru-RU" sz="2800" b="1" dirty="0" smtClean="0"/>
              <a:t>нарушений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645024"/>
            <a:ext cx="4038600" cy="2481139"/>
          </a:xfrm>
        </p:spPr>
        <p:txBody>
          <a:bodyPr/>
          <a:lstStyle/>
          <a:p>
            <a:r>
              <a:rPr lang="ru-RU" dirty="0"/>
              <a:t>клинико-педагогическая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3645024"/>
            <a:ext cx="4038600" cy="2481139"/>
          </a:xfrm>
        </p:spPr>
        <p:txBody>
          <a:bodyPr/>
          <a:lstStyle/>
          <a:p>
            <a:r>
              <a:rPr lang="ru-RU" dirty="0"/>
              <a:t>психолого-педагогическая, или педагогическая (по Р. Е. Левиной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1691680" y="1700808"/>
            <a:ext cx="648072" cy="2016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228184" y="1700808"/>
            <a:ext cx="648072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68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Клинико-педагогическая классификация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</a:t>
            </a:r>
            <a:r>
              <a:rPr lang="ru-RU" dirty="0" smtClean="0"/>
              <a:t>пирается </a:t>
            </a:r>
            <a:r>
              <a:rPr lang="ru-RU" dirty="0"/>
              <a:t>на традиционное для логопедии содружество с медициной, но, в отличие от чисто клинической, выделяемые в ней виды речевых нарушений не привязываются строго к формам заболеваний.</a:t>
            </a:r>
          </a:p>
          <a:p>
            <a:r>
              <a:rPr lang="ru-RU" dirty="0"/>
              <a:t>Она ориентирована в основном на коррекцию дефекта речи, на разработку дифференцированного подхода к их преодолению и нацелена на предельную детализацию видов и форм речевых нарушений, поэтому основывается на подходе от общего к частному</a:t>
            </a:r>
            <a:r>
              <a:rPr lang="ru-RU" dirty="0" smtClean="0"/>
              <a:t>.</a:t>
            </a:r>
          </a:p>
          <a:p>
            <a:r>
              <a:rPr lang="ru-RU" dirty="0"/>
              <a:t>Все виды нарушений, рассматриваемые в данной классификации, на основе психолого-лингвистических критериев можно подразделить на две большие группы в зависимости от того, какой вид речи нарушен: </a:t>
            </a:r>
            <a:r>
              <a:rPr lang="ru-RU" b="1" dirty="0"/>
              <a:t>устная или письменная.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1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Нарушения устной речи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4040188" cy="639762"/>
          </a:xfrm>
        </p:spPr>
        <p:txBody>
          <a:bodyPr/>
          <a:lstStyle/>
          <a:p>
            <a:r>
              <a:rPr lang="ru-RU" sz="1800" dirty="0" smtClean="0"/>
              <a:t>нарушения </a:t>
            </a:r>
            <a:r>
              <a:rPr lang="ru-RU" sz="1800" dirty="0"/>
              <a:t>произносительной стороны речи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2348880"/>
            <a:ext cx="5004048" cy="4509120"/>
          </a:xfrm>
        </p:spPr>
        <p:txBody>
          <a:bodyPr>
            <a:normAutofit fontScale="92500" lnSpcReduction="20000"/>
          </a:bodyPr>
          <a:lstStyle/>
          <a:p>
            <a:r>
              <a:rPr lang="ru-RU" sz="1300" b="1" dirty="0" err="1"/>
              <a:t>Дисфония</a:t>
            </a:r>
            <a:r>
              <a:rPr lang="ru-RU" sz="1300" b="1" dirty="0"/>
              <a:t> </a:t>
            </a:r>
            <a:r>
              <a:rPr lang="ru-RU" sz="1300" dirty="0"/>
              <a:t>(афония) — </a:t>
            </a:r>
            <a:r>
              <a:rPr lang="ru-RU" sz="1300" b="1" dirty="0"/>
              <a:t>отсутствие или расстройство фонации вследствие патологических изменений голосового аппарата. </a:t>
            </a:r>
            <a:r>
              <a:rPr lang="ru-RU" sz="1400" dirty="0"/>
              <a:t>Синонимы: </a:t>
            </a:r>
            <a:r>
              <a:rPr lang="ru-RU" sz="1400" i="1" dirty="0"/>
              <a:t>нарушение голоса, нарушение фонации, </a:t>
            </a:r>
            <a:r>
              <a:rPr lang="ru-RU" sz="1400" i="1" dirty="0" err="1"/>
              <a:t>фоноторные</a:t>
            </a:r>
            <a:r>
              <a:rPr lang="ru-RU" sz="1400" i="1" dirty="0"/>
              <a:t> нарушения, вокальные нарушения.</a:t>
            </a:r>
            <a:endParaRPr lang="ru-RU" sz="1300" b="1" dirty="0" smtClean="0"/>
          </a:p>
          <a:p>
            <a:r>
              <a:rPr lang="ru-RU" sz="1300" dirty="0"/>
              <a:t> </a:t>
            </a:r>
            <a:r>
              <a:rPr lang="ru-RU" sz="1300" b="1" dirty="0" err="1"/>
              <a:t>Брадилалия</a:t>
            </a:r>
            <a:r>
              <a:rPr lang="ru-RU" sz="1300" b="1" dirty="0"/>
              <a:t> — патологически замедленный темп речи. </a:t>
            </a:r>
            <a:r>
              <a:rPr lang="ru-RU" sz="1400" dirty="0"/>
              <a:t>Синоним: </a:t>
            </a:r>
            <a:r>
              <a:rPr lang="ru-RU" sz="1400" i="1" dirty="0" err="1"/>
              <a:t>брадифразия</a:t>
            </a:r>
            <a:r>
              <a:rPr lang="ru-RU" sz="1400" i="1" dirty="0"/>
              <a:t>.</a:t>
            </a:r>
            <a:endParaRPr lang="ru-RU" sz="1300" b="1" dirty="0" smtClean="0"/>
          </a:p>
          <a:p>
            <a:r>
              <a:rPr lang="ru-RU" sz="1300" b="1" dirty="0" err="1" smtClean="0"/>
              <a:t>Тахилалия</a:t>
            </a:r>
            <a:r>
              <a:rPr lang="ru-RU" sz="1300" b="1" dirty="0" smtClean="0"/>
              <a:t> </a:t>
            </a:r>
            <a:r>
              <a:rPr lang="ru-RU" sz="1300" b="1" dirty="0"/>
              <a:t>— патологически ускоренный темп речи. </a:t>
            </a:r>
            <a:r>
              <a:rPr lang="ru-RU" sz="1300" dirty="0" smtClean="0"/>
              <a:t>Синоним: </a:t>
            </a:r>
            <a:r>
              <a:rPr lang="ru-RU" sz="1300" i="1" dirty="0" err="1" smtClean="0"/>
              <a:t>тахифразия</a:t>
            </a:r>
            <a:r>
              <a:rPr lang="ru-RU" sz="1300" i="1" dirty="0" smtClean="0"/>
              <a:t>.</a:t>
            </a:r>
          </a:p>
          <a:p>
            <a:r>
              <a:rPr lang="ru-RU" sz="1300" b="1" dirty="0"/>
              <a:t>Заикание — нарушение темно-ритмической организации речи, обусловленное судорожным состоянием мышц речевого аппарата. </a:t>
            </a:r>
            <a:r>
              <a:rPr lang="ru-RU" sz="1300" dirty="0"/>
              <a:t>Синонимы: </a:t>
            </a:r>
            <a:r>
              <a:rPr lang="ru-RU" sz="1300" i="1" dirty="0" err="1"/>
              <a:t>логоневроз</a:t>
            </a:r>
            <a:r>
              <a:rPr lang="ru-RU" sz="1300" i="1" dirty="0"/>
              <a:t>, </a:t>
            </a:r>
            <a:r>
              <a:rPr lang="ru-RU" sz="1300" i="1" dirty="0" err="1"/>
              <a:t>lalonevros</a:t>
            </a:r>
            <a:r>
              <a:rPr lang="ru-RU" sz="1300" i="1" dirty="0"/>
              <a:t>, </a:t>
            </a:r>
            <a:r>
              <a:rPr lang="ru-RU" sz="1300" i="1" dirty="0" err="1"/>
              <a:t>balbuties</a:t>
            </a:r>
            <a:r>
              <a:rPr lang="ru-RU" sz="1300" i="1" dirty="0" smtClean="0"/>
              <a:t>.</a:t>
            </a:r>
          </a:p>
          <a:p>
            <a:r>
              <a:rPr lang="ru-RU" sz="1300" b="1" dirty="0" err="1"/>
              <a:t>Дислалия</a:t>
            </a:r>
            <a:r>
              <a:rPr lang="ru-RU" sz="1300" b="1" dirty="0"/>
              <a:t> — нарушение звукопроизношения при нормальном слухе и сохранной иннервации речевого аппарата. </a:t>
            </a:r>
            <a:r>
              <a:rPr lang="ru-RU" sz="1300" dirty="0"/>
              <a:t>Синонимы: </a:t>
            </a:r>
            <a:r>
              <a:rPr lang="ru-RU" sz="1300" i="1" dirty="0"/>
              <a:t>косноязычие </a:t>
            </a:r>
            <a:r>
              <a:rPr lang="ru-RU" sz="1300" dirty="0"/>
              <a:t>(устаревшее), </a:t>
            </a:r>
            <a:r>
              <a:rPr lang="ru-RU" sz="1300" i="1" dirty="0"/>
              <a:t>дефекты звукопроизношения, фонетические дефекты, недостатки произношения фонем</a:t>
            </a:r>
            <a:r>
              <a:rPr lang="ru-RU" sz="1300" i="1" dirty="0" smtClean="0"/>
              <a:t>.</a:t>
            </a:r>
          </a:p>
          <a:p>
            <a:r>
              <a:rPr lang="ru-RU" sz="1300" b="1" dirty="0" err="1"/>
              <a:t>Ринолалия</a:t>
            </a:r>
            <a:r>
              <a:rPr lang="ru-RU" sz="1300" b="1" dirty="0"/>
              <a:t> — нарушения тембра голоса и звукопроизношения, обусловленные анатомо-физиологическими дефектами речевого аппарата. </a:t>
            </a:r>
            <a:r>
              <a:rPr lang="ru-RU" sz="1300" dirty="0"/>
              <a:t>Синонимы: </a:t>
            </a:r>
            <a:r>
              <a:rPr lang="ru-RU" sz="1300" i="1" dirty="0"/>
              <a:t>гнусавость </a:t>
            </a:r>
            <a:r>
              <a:rPr lang="ru-RU" sz="1300" dirty="0"/>
              <a:t>(устаревшее), </a:t>
            </a:r>
            <a:r>
              <a:rPr lang="ru-RU" sz="1300" i="1" dirty="0" err="1"/>
              <a:t>палатолалия</a:t>
            </a:r>
            <a:r>
              <a:rPr lang="ru-RU" sz="1300" i="1" dirty="0" smtClean="0"/>
              <a:t>.</a:t>
            </a:r>
          </a:p>
          <a:p>
            <a:r>
              <a:rPr lang="ru-RU" sz="1300" b="1" dirty="0"/>
              <a:t>Дизартрия — нарушение произносительной стороны речи, обусловленное недостаточностью иннервации речевого аппарата.</a:t>
            </a:r>
            <a:endParaRPr lang="ru-RU" sz="1300" i="1" dirty="0" smtClean="0"/>
          </a:p>
          <a:p>
            <a:endParaRPr lang="ru-RU" sz="1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697151"/>
            <a:ext cx="4258817" cy="639762"/>
          </a:xfrm>
        </p:spPr>
        <p:txBody>
          <a:bodyPr/>
          <a:lstStyle/>
          <a:p>
            <a:r>
              <a:rPr lang="ru-RU" sz="1800" dirty="0" smtClean="0"/>
              <a:t>системные </a:t>
            </a:r>
            <a:r>
              <a:rPr lang="ru-RU" sz="1800" dirty="0"/>
              <a:t>или </a:t>
            </a:r>
            <a:r>
              <a:rPr lang="ru-RU" sz="1800" dirty="0" smtClean="0"/>
              <a:t>полиморфные </a:t>
            </a:r>
            <a:r>
              <a:rPr lang="ru-RU" sz="1800" dirty="0"/>
              <a:t>нарушениями речи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20072" y="2348880"/>
            <a:ext cx="3753743" cy="4320480"/>
          </a:xfrm>
        </p:spPr>
        <p:txBody>
          <a:bodyPr>
            <a:normAutofit/>
          </a:bodyPr>
          <a:lstStyle/>
          <a:p>
            <a:r>
              <a:rPr lang="ru-RU" sz="1400" b="1" dirty="0"/>
              <a:t>Алалия — отсутствие или недоразвитие речи вследствие органического поражения речевых зон коры головного мозга во внутриутробном или раннем периоде развития ребенка. </a:t>
            </a:r>
            <a:r>
              <a:rPr lang="ru-RU" sz="1400" dirty="0"/>
              <a:t>Синонимы: </a:t>
            </a:r>
            <a:r>
              <a:rPr lang="ru-RU" sz="1400" i="1" dirty="0" err="1"/>
              <a:t>дисфазия</a:t>
            </a:r>
            <a:r>
              <a:rPr lang="ru-RU" sz="1400" i="1" dirty="0"/>
              <a:t>, ранняя детская афазия, афазия развития, </a:t>
            </a:r>
            <a:r>
              <a:rPr lang="ru-RU" sz="1400" i="1" dirty="0" err="1"/>
              <a:t>слухонемота</a:t>
            </a:r>
            <a:r>
              <a:rPr lang="ru-RU" sz="1400" i="1" dirty="0"/>
              <a:t> </a:t>
            </a:r>
            <a:r>
              <a:rPr lang="ru-RU" sz="1400" dirty="0"/>
              <a:t>(устаревшее</a:t>
            </a:r>
            <a:r>
              <a:rPr lang="ru-RU" sz="1400" dirty="0" smtClean="0"/>
              <a:t>).</a:t>
            </a:r>
          </a:p>
          <a:p>
            <a:r>
              <a:rPr lang="ru-RU" sz="1400" b="1" dirty="0"/>
              <a:t>Афазия — полная или частная утрата речи, обусловленная локальными поражениями головного мозга. </a:t>
            </a:r>
            <a:r>
              <a:rPr lang="ru-RU" sz="1400" dirty="0"/>
              <a:t>Синонимы: </a:t>
            </a:r>
            <a:r>
              <a:rPr lang="ru-RU" sz="1400" i="1" dirty="0"/>
              <a:t>распад, утрата речи.</a:t>
            </a:r>
            <a:endParaRPr lang="ru-RU" sz="1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699792" y="1124744"/>
            <a:ext cx="1152128" cy="576064"/>
          </a:xfrm>
          <a:prstGeom prst="straightConnector1">
            <a:avLst/>
          </a:prstGeom>
          <a:ln w="825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364088" y="1124744"/>
            <a:ext cx="864096" cy="576064"/>
          </a:xfrm>
          <a:prstGeom prst="straightConnector1">
            <a:avLst/>
          </a:prstGeom>
          <a:ln w="825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5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Дисфония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Проявляется либо в отсутствии фонации (афония), либо в нарушении силы, высоты и тембра голоса (</a:t>
            </a:r>
            <a:r>
              <a:rPr lang="ru-RU" dirty="0" err="1"/>
              <a:t>дисфония</a:t>
            </a:r>
            <a:r>
              <a:rPr lang="ru-RU" dirty="0"/>
              <a:t>), может быть обусловлена органическими или функциональными расстройствами </a:t>
            </a:r>
            <a:r>
              <a:rPr lang="ru-RU" dirty="0" err="1"/>
              <a:t>голосообразующего</a:t>
            </a:r>
            <a:r>
              <a:rPr lang="ru-RU" dirty="0"/>
              <a:t> механизма центральной или периферической локализации и возникать на любом этапе развития ребенка. Бывает изолированной или входит в состав ряда других нарушений речи.</a:t>
            </a:r>
          </a:p>
        </p:txBody>
      </p:sp>
    </p:spTree>
    <p:extLst>
      <p:ext uri="{BB962C8B-B14F-4D97-AF65-F5344CB8AC3E}">
        <p14:creationId xmlns:p14="http://schemas.microsoft.com/office/powerpoint/2010/main" val="165522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err="1"/>
              <a:t>Брадилалия</a:t>
            </a:r>
            <a:r>
              <a:rPr lang="ru-RU" sz="1800" b="1" dirty="0"/>
              <a:t> и </a:t>
            </a:r>
            <a:r>
              <a:rPr lang="ru-RU" sz="1800" b="1" dirty="0" err="1"/>
              <a:t>тахилалия</a:t>
            </a:r>
            <a:r>
              <a:rPr lang="ru-RU" sz="1800" b="1" dirty="0"/>
              <a:t> объединяются под общим названием — нарушение темпа речи. Следствием нарушенного темпа речи является нарушение плавности речевого процесса, ритма и мелодико-</a:t>
            </a:r>
            <a:r>
              <a:rPr lang="ru-RU" sz="1800" b="1" dirty="0" err="1"/>
              <a:t>интонациональной</a:t>
            </a:r>
            <a:r>
              <a:rPr lang="ru-RU" sz="1800" b="1" dirty="0"/>
              <a:t> выразительности.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Брадилалия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Проявляется в замедленной реализации артикуляторной речевой программы, является центрально обусловленной, может быть органической или функциональной.</a:t>
            </a:r>
          </a:p>
          <a:p>
            <a:r>
              <a:rPr lang="ru-RU" sz="1800" dirty="0"/>
              <a:t>При замедленном темпе речь оказывается тягуче растянутой, вялой, монотонной.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err="1"/>
              <a:t>Тахилалия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11960" y="2438400"/>
            <a:ext cx="4824535" cy="4419600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/>
              <a:t>Проявляется в ускоренной реализации артикуляторной речевой программы, является центрально обусловленной, органической или функциональной.</a:t>
            </a:r>
          </a:p>
          <a:p>
            <a:r>
              <a:rPr lang="ru-RU" sz="2900" dirty="0" smtClean="0"/>
              <a:t>При </a:t>
            </a:r>
            <a:r>
              <a:rPr lang="ru-RU" sz="2900" dirty="0"/>
              <a:t>ускоренном темпе </a:t>
            </a:r>
            <a:r>
              <a:rPr lang="ru-RU" sz="2900" dirty="0" smtClean="0"/>
              <a:t>речь оказывается торопливой</a:t>
            </a:r>
            <a:r>
              <a:rPr lang="ru-RU" sz="2900" dirty="0"/>
              <a:t>, стремительной, напористой. Ускорение речи может сопровождаться </a:t>
            </a:r>
            <a:r>
              <a:rPr lang="ru-RU" sz="2900" dirty="0" err="1"/>
              <a:t>аграмматизмами</a:t>
            </a:r>
            <a:r>
              <a:rPr lang="ru-RU" sz="2900" dirty="0"/>
              <a:t>. Эти явления иногда выделяют как самостоятельные нарушения, выраженные в терминах </a:t>
            </a:r>
            <a:r>
              <a:rPr lang="ru-RU" sz="2900" b="1" dirty="0" err="1"/>
              <a:t>баттаризм</a:t>
            </a:r>
            <a:r>
              <a:rPr lang="ru-RU" sz="2900" b="1" dirty="0"/>
              <a:t>, </a:t>
            </a:r>
            <a:r>
              <a:rPr lang="ru-RU" sz="2900" b="1" dirty="0" err="1"/>
              <a:t>парафразия</a:t>
            </a:r>
            <a:r>
              <a:rPr lang="ru-RU" sz="2900" b="1" dirty="0"/>
              <a:t>. </a:t>
            </a:r>
            <a:r>
              <a:rPr lang="ru-RU" sz="2900" dirty="0"/>
              <a:t>В случаях, когда патологически ускоренная речь сопровождается необоснованными паузами, запинками, спотыканием, она обозначается термином </a:t>
            </a:r>
            <a:r>
              <a:rPr lang="ru-RU" sz="2900" b="1" dirty="0" err="1"/>
              <a:t>полтерн</a:t>
            </a:r>
            <a:r>
              <a:rPr lang="ru-RU" sz="2900" b="1" dirty="0"/>
              <a:t>. </a:t>
            </a: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8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Заикание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Является центрально обусловленным, имеет органическую или функциональную природу, возникает чаще всего в ходе речевого </a:t>
            </a:r>
            <a:r>
              <a:rPr lang="ru-RU" dirty="0" smtClean="0"/>
              <a:t>развития </a:t>
            </a:r>
            <a:r>
              <a:rPr lang="ru-RU" dirty="0"/>
              <a:t>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42835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260672" cy="648072"/>
          </a:xfrm>
        </p:spPr>
        <p:txBody>
          <a:bodyPr/>
          <a:lstStyle/>
          <a:p>
            <a:r>
              <a:rPr lang="ru-RU" dirty="0" err="1" smtClean="0"/>
              <a:t>Дислалия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29967" cy="5544616"/>
          </a:xfrm>
        </p:spPr>
        <p:txBody>
          <a:bodyPr>
            <a:noAutofit/>
          </a:bodyPr>
          <a:lstStyle/>
          <a:p>
            <a:r>
              <a:rPr lang="ru-RU" sz="1700" dirty="0"/>
              <a:t>Проявляется в неправильном звуковом (фонемном) оформлении речи: в искаженном (ненормированном) произнесении звуков, в заменах </a:t>
            </a:r>
            <a:r>
              <a:rPr lang="ru-RU" sz="1700" dirty="0" smtClean="0"/>
              <a:t>звуков </a:t>
            </a:r>
            <a:r>
              <a:rPr lang="ru-RU" sz="1700" dirty="0"/>
              <a:t>или в их смешении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 </a:t>
            </a:r>
            <a:r>
              <a:rPr lang="ru-RU" sz="1700" dirty="0"/>
              <a:t>Дефект может быть обусловлен тем, что у ребенка не полностью сформировалась артикуляторная база (не усвоен весь набор артикуляционных позиций, необходимых для произнесения звуков) или неправильно сформировались артикуляторные позиции, вследствие чего продуцируются ненормированные звуки. </a:t>
            </a:r>
            <a:endParaRPr lang="ru-RU" sz="1700" dirty="0" smtClean="0"/>
          </a:p>
          <a:p>
            <a:r>
              <a:rPr lang="ru-RU" sz="1700" dirty="0" smtClean="0"/>
              <a:t>Особую </a:t>
            </a:r>
            <a:r>
              <a:rPr lang="ru-RU" sz="1700" dirty="0"/>
              <a:t>группу составляют нарушения, обусловленные анатомическими дефектами артикуляционного аппарата. </a:t>
            </a:r>
            <a:endParaRPr lang="ru-RU" sz="1700" dirty="0" smtClean="0"/>
          </a:p>
          <a:p>
            <a:r>
              <a:rPr lang="ru-RU" sz="1700" dirty="0" smtClean="0"/>
              <a:t>В </a:t>
            </a:r>
            <a:r>
              <a:rPr lang="ru-RU" sz="1700" dirty="0"/>
              <a:t>психолингвистическом аспекте нарушения произношения рассматриваются либо как следствие </a:t>
            </a:r>
            <a:r>
              <a:rPr lang="ru-RU" sz="1700" dirty="0" err="1"/>
              <a:t>несформированности</a:t>
            </a:r>
            <a:r>
              <a:rPr lang="ru-RU" sz="1700" dirty="0"/>
              <a:t> операций различения и узнавания фонем (дефекты восприятия), либо как </a:t>
            </a:r>
            <a:r>
              <a:rPr lang="ru-RU" sz="1700" dirty="0" err="1"/>
              <a:t>несформированность</a:t>
            </a:r>
            <a:r>
              <a:rPr lang="ru-RU" sz="1700" dirty="0"/>
              <a:t> операций отбора и реализации (дефекты продуцирования), либо как нарушение условий реализации звуков</a:t>
            </a:r>
            <a:r>
              <a:rPr lang="ru-RU" sz="1700" dirty="0" smtClean="0"/>
              <a:t>.</a:t>
            </a:r>
          </a:p>
          <a:p>
            <a:r>
              <a:rPr lang="ru-RU" sz="1700" dirty="0"/>
              <a:t>При анатомических дефектах нарушения носят органический характер, а при их отсутствии —функциональный.</a:t>
            </a:r>
          </a:p>
          <a:p>
            <a:r>
              <a:rPr lang="ru-RU" sz="1700" dirty="0"/>
              <a:t>Нарушение возникает обычно в процессе развития речи ребенка; в случаях травматического повреждения периферического аппарата — в любом возрасте</a:t>
            </a:r>
            <a:r>
              <a:rPr lang="ru-RU" sz="1700" dirty="0" smtClean="0"/>
              <a:t>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93503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Ринолалия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Проявляется в патологическом изменении тембра голоса, который оказывается избыточно назализованным вследствие того, что </a:t>
            </a:r>
            <a:r>
              <a:rPr lang="ru-RU" dirty="0" err="1"/>
              <a:t>голосовыдыхательная</a:t>
            </a:r>
            <a:r>
              <a:rPr lang="ru-RU" dirty="0"/>
              <a:t> струя проходит при произнесении всех звуков речи в полость носа и в ней получает резонанс.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err="1"/>
              <a:t>ринолалии</a:t>
            </a:r>
            <a:r>
              <a:rPr lang="ru-RU" dirty="0"/>
              <a:t> наблюдается искаженное произнесении всех звуков речи (а не отдельных, как при </a:t>
            </a:r>
            <a:r>
              <a:rPr lang="ru-RU" dirty="0" err="1"/>
              <a:t>дислалии</a:t>
            </a:r>
            <a:r>
              <a:rPr lang="ru-RU" dirty="0"/>
              <a:t>). При этом дефекте часто встречаются и просодические нарушения, речь при </a:t>
            </a:r>
            <a:r>
              <a:rPr lang="ru-RU" dirty="0" err="1"/>
              <a:t>ринолалии</a:t>
            </a:r>
            <a:r>
              <a:rPr lang="ru-RU" dirty="0"/>
              <a:t> мало разборчива (невнятная), монотонная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отечественной логопедии к </a:t>
            </a:r>
            <a:r>
              <a:rPr lang="ru-RU" dirty="0" err="1"/>
              <a:t>ринолалии</a:t>
            </a:r>
            <a:r>
              <a:rPr lang="ru-RU" dirty="0"/>
              <a:t> принято относить дефекты, обусловленные врожденными расщелинами нёба, т. е. грубыми анатомическими нарушениями артикуляторного аппарата.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ряде зарубежных работ такие нарушения обозначаются термином «</a:t>
            </a:r>
            <a:r>
              <a:rPr lang="ru-RU" dirty="0" err="1"/>
              <a:t>палатолалия</a:t>
            </a:r>
            <a:r>
              <a:rPr lang="ru-RU" dirty="0"/>
              <a:t>» (от лат. </a:t>
            </a:r>
            <a:r>
              <a:rPr lang="ru-RU" dirty="0" err="1"/>
              <a:t>palatum</a:t>
            </a:r>
            <a:r>
              <a:rPr lang="ru-RU" dirty="0"/>
              <a:t>— нёбо). Все остальные случаи назализованного произношения звуков, обусловленные функциональными или органическими нарушениями различной локализации, в этих работах называют </a:t>
            </a:r>
            <a:r>
              <a:rPr lang="ru-RU" dirty="0" err="1"/>
              <a:t>ринолалией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отечественных работах явления назализованного произношения без грубых артикуляционных нарушений относят к </a:t>
            </a:r>
            <a:r>
              <a:rPr lang="ru-RU" dirty="0" err="1"/>
              <a:t>ринофонии</a:t>
            </a:r>
            <a:r>
              <a:rPr lang="ru-RU" dirty="0"/>
              <a:t>. До недавнего времени </a:t>
            </a:r>
            <a:r>
              <a:rPr lang="ru-RU" dirty="0" err="1"/>
              <a:t>ринолалию</a:t>
            </a:r>
            <a:r>
              <a:rPr lang="ru-RU" dirty="0"/>
              <a:t> определяли как одну из форм механической </a:t>
            </a:r>
            <a:r>
              <a:rPr lang="ru-RU" dirty="0" err="1"/>
              <a:t>дислалии</a:t>
            </a:r>
            <a:r>
              <a:rPr lang="ru-RU" dirty="0"/>
              <a:t>. Учитывая специфику нарушения, необходимо </a:t>
            </a:r>
            <a:r>
              <a:rPr lang="ru-RU" dirty="0" err="1"/>
              <a:t>ринолалию</a:t>
            </a:r>
            <a:r>
              <a:rPr lang="ru-RU" dirty="0"/>
              <a:t> выделить в самостоятельное речевое нарушение.</a:t>
            </a:r>
          </a:p>
        </p:txBody>
      </p:sp>
    </p:spTree>
    <p:extLst>
      <p:ext uri="{BB962C8B-B14F-4D97-AF65-F5344CB8AC3E}">
        <p14:creationId xmlns:p14="http://schemas.microsoft.com/office/powerpoint/2010/main" val="49636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109</TotalTime>
  <Words>1129</Words>
  <Application>Microsoft Office PowerPoint</Application>
  <PresentationFormat>Экран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Аптека</vt:lpstr>
      <vt:lpstr>«Виды речевых нарушений»</vt:lpstr>
      <vt:lpstr>В настоящее время в отечественной логопедии в обращении находятся две классификации речевых нарушений</vt:lpstr>
      <vt:lpstr>Клинико-педагогическая классификация</vt:lpstr>
      <vt:lpstr>Нарушения устной речи</vt:lpstr>
      <vt:lpstr>Дисфония</vt:lpstr>
      <vt:lpstr>Брадилалия и тахилалия объединяются под общим названием — нарушение темпа речи. Следствием нарушенного темпа речи является нарушение плавности речевого процесса, ритма и мелодико-интонациональной выразительности.</vt:lpstr>
      <vt:lpstr>Заикание</vt:lpstr>
      <vt:lpstr>Дислалия</vt:lpstr>
      <vt:lpstr>Ринолалия</vt:lpstr>
      <vt:lpstr>Дизартрия</vt:lpstr>
      <vt:lpstr>Алалия</vt:lpstr>
      <vt:lpstr>Афазия</vt:lpstr>
      <vt:lpstr>Нарушения письменной речи</vt:lpstr>
      <vt:lpstr>Психолого-педагогическая классификация </vt:lpstr>
      <vt:lpstr>Психолого-педагогическая классификация 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речевых нарушений</dc:title>
  <dc:creator>Бусюша</dc:creator>
  <cp:lastModifiedBy>Бусюша</cp:lastModifiedBy>
  <cp:revision>16</cp:revision>
  <dcterms:created xsi:type="dcterms:W3CDTF">2019-09-15T10:42:49Z</dcterms:created>
  <dcterms:modified xsi:type="dcterms:W3CDTF">2019-09-15T12:35:55Z</dcterms:modified>
</cp:coreProperties>
</file>