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A9DA-118A-4E23-A8F8-B962FAF0BB54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42B7-B762-4D84-B2BD-4DDE55697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442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A9DA-118A-4E23-A8F8-B962FAF0BB54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42B7-B762-4D84-B2BD-4DDE55697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104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A9DA-118A-4E23-A8F8-B962FAF0BB54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42B7-B762-4D84-B2BD-4DDE55697D3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9712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A9DA-118A-4E23-A8F8-B962FAF0BB54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42B7-B762-4D84-B2BD-4DDE55697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509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A9DA-118A-4E23-A8F8-B962FAF0BB54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42B7-B762-4D84-B2BD-4DDE55697D3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894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A9DA-118A-4E23-A8F8-B962FAF0BB54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42B7-B762-4D84-B2BD-4DDE55697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048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A9DA-118A-4E23-A8F8-B962FAF0BB54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42B7-B762-4D84-B2BD-4DDE55697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096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A9DA-118A-4E23-A8F8-B962FAF0BB54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42B7-B762-4D84-B2BD-4DDE55697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638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A9DA-118A-4E23-A8F8-B962FAF0BB54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42B7-B762-4D84-B2BD-4DDE55697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394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A9DA-118A-4E23-A8F8-B962FAF0BB54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42B7-B762-4D84-B2BD-4DDE55697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066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A9DA-118A-4E23-A8F8-B962FAF0BB54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42B7-B762-4D84-B2BD-4DDE55697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743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A9DA-118A-4E23-A8F8-B962FAF0BB54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42B7-B762-4D84-B2BD-4DDE55697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646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A9DA-118A-4E23-A8F8-B962FAF0BB54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42B7-B762-4D84-B2BD-4DDE55697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613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A9DA-118A-4E23-A8F8-B962FAF0BB54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42B7-B762-4D84-B2BD-4DDE55697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983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A9DA-118A-4E23-A8F8-B962FAF0BB54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42B7-B762-4D84-B2BD-4DDE55697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237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42B7-B762-4D84-B2BD-4DDE55697D3C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A9DA-118A-4E23-A8F8-B962FAF0BB54}" type="datetimeFigureOut">
              <a:rPr lang="ru-RU" smtClean="0"/>
              <a:t>28.09.2021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573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BA9DA-118A-4E23-A8F8-B962FAF0BB54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FE242B7-B762-4D84-B2BD-4DDE55697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284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C4E13B-7DF1-4C81-99D4-E3289B54CF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42900"/>
            <a:ext cx="9498329" cy="3387896"/>
          </a:xfrm>
        </p:spPr>
        <p:txBody>
          <a:bodyPr/>
          <a:lstStyle/>
          <a:p>
            <a:r>
              <a:rPr lang="ru-RU" dirty="0"/>
              <a:t>«</a:t>
            </a:r>
            <a:r>
              <a:rPr lang="ru-RU" dirty="0" err="1"/>
              <a:t>Биоэнергопластика</a:t>
            </a:r>
            <a:r>
              <a:rPr lang="ru-RU" dirty="0"/>
              <a:t> в</a:t>
            </a:r>
            <a:br>
              <a:rPr lang="ru-RU" dirty="0"/>
            </a:br>
            <a:r>
              <a:rPr lang="ru-RU" dirty="0"/>
              <a:t>логопедической работе с детьми, имеющими ТНР»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A333C05-8113-4F79-B4A0-F5A7920A79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Консультация учителя-логопеда </a:t>
            </a:r>
            <a:r>
              <a:rPr lang="ru-RU" dirty="0" err="1"/>
              <a:t>Загуменновой</a:t>
            </a:r>
            <a:r>
              <a:rPr lang="ru-RU" dirty="0"/>
              <a:t> А.Д.</a:t>
            </a:r>
          </a:p>
        </p:txBody>
      </p:sp>
    </p:spTree>
    <p:extLst>
      <p:ext uri="{BB962C8B-B14F-4D97-AF65-F5344CB8AC3E}">
        <p14:creationId xmlns:p14="http://schemas.microsoft.com/office/powerpoint/2010/main" val="3198777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713DA9-AEB2-4ADB-9FFA-E0F0D0411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6074" y="1935480"/>
            <a:ext cx="8596668" cy="1320800"/>
          </a:xfrm>
        </p:spPr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70E578-4F61-4D3B-8E56-22D571E74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931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7CD0D85-783E-46C8-B668-9B8E0933BDB1}"/>
              </a:ext>
            </a:extLst>
          </p:cNvPr>
          <p:cNvSpPr txBox="1"/>
          <p:nvPr/>
        </p:nvSpPr>
        <p:spPr>
          <a:xfrm>
            <a:off x="868680" y="697230"/>
            <a:ext cx="827532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	Работа с детьми, имеющие речевые нарушения, требует особого подхода. Важный этап для коррекции произношения - это выработка правильных артикуляционных укладов. Но часто детям с ТНР трудно найти правильное положение языка, удержать артикуляционную позу. Поэтому, специалисты вынуждены искать наиболее эффективные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приемы и методы коррекции речевого развития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Использование разнообразных нетрадиционных методов и приемов поддерживают у ребенка познавательную активность, предотвращает утомление, повышает интерес и эффективность логопедической работы. И одним из таких методов является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биоэнергопластика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	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Биоэнергопластика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- это соединение движений органов артикуляционного аппарата с движениями кистей и пальцев рук.  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Биоэнергопластика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включает в себя 3 базовых понятия: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био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- человек как биологический объект, энерго - сила, необходимая для выполнения определенных действий и пластичные движения (пластика.)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9615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8042CBA-C7F0-44BF-BEA1-D4215BAAD153}"/>
              </a:ext>
            </a:extLst>
          </p:cNvPr>
          <p:cNvSpPr txBox="1"/>
          <p:nvPr/>
        </p:nvSpPr>
        <p:spPr>
          <a:xfrm>
            <a:off x="708660" y="612844"/>
            <a:ext cx="868680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80340" indent="450850" algn="just"/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Выполняя совместные движения руки и артикуляционного аппарата, у ребенка активизируется интеллектуальная деятельность, координация  движений и мелкая моторика. Учитывая индивидуальные особенности и возможности детей с ТНР, необходимо проводить упражнения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биоэнергопластики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игровой форме. Использование игровых приемов, атрибутов, игрушек, различных игровых персонажей, музыкальное сопровождение, дает возможность поддерживать положительный эмоциональный настрой ребенка и педагога, помогает длительно удерживать интерес ребенка к артикуляционной гимнастике, помогает повысить мотивацию ребенка на логопедических занятиях, существенно экономит время индивидуального логопедического занятия, повышая при этом его эффективность.</a:t>
            </a:r>
            <a:endParaRPr lang="ru-RU" sz="1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R="180340" indent="450850" algn="just"/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Кроме того у детей с ТНР очень часто нарушены кинестетические ощущения, ребенок затрудняется найти правильное положение языка, удержать язык в определенной позе и т.д. А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биоэнергопластика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сочетании с артикуляционными упражнениями позволяет значительно быстрее сформировать у ребенка кинестетические ощущения положения органов артикуляции так, как рука показывает, что делает язык и губы. Воспитание у детей с ТНР кинестетических ощущений органов артикуляции позволяет почувствовать им контрастность положения языка, челюстей, губ, направленность выдоха, что особенно важно на начальных этапах постановки звуков, когда еще не сформирована слуховая дифференциация.</a:t>
            </a:r>
            <a:endParaRPr lang="ru-RU" sz="1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85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BEF0E5-A1FD-4FE2-B186-C01D33943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Этапы работы: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CD7DAF-5D53-4C0B-AA02-6F244BDA9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Предварительно с ребенком разучиваются артикуляционные упражнения без использования движений рук. Артикуляционную гимнастику ребенок выполняет перед зеркалом, а логопед сопровождает выполнение упражнений движениями своей руки. Это позволяет ребенку привыкнуть к необычным движениям. Некоторые дети уже на данном этапе, подражая педагогу, выполняют похожие движения руками.</a:t>
            </a:r>
          </a:p>
          <a:p>
            <a:pPr marR="180340" indent="450850" algn="just"/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 следующем этапе выполняем артикуляционную гимнастику совместно с движениями рук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перед зеркалом.                                                     </a:t>
            </a:r>
            <a:endParaRPr lang="ru-RU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R="180340" indent="450850" algn="just"/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 На третьем этапе все упражнения выполняются без зеркала, но с одновременным выполнением ребенком и логопедом. </a:t>
            </a:r>
          </a:p>
          <a:p>
            <a:pPr marR="180340" indent="450850" algn="just"/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 на заключительном этапе полностью убирается зрительная опора – ребенок выполняет упражнения самостоятельно на основе кинестетических ощущений.</a:t>
            </a:r>
            <a:endParaRPr lang="ru-RU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5442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65A79D-EB46-4E06-A97D-296F7F444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i="0" dirty="0">
                <a:solidFill>
                  <a:srgbClr val="77838F"/>
                </a:solidFill>
                <a:effectLst/>
                <a:latin typeface="Poppins" panose="020B0502040204020203" pitchFamily="2" charset="0"/>
              </a:rPr>
              <a:t>Комплекс артикуляционной гимнастики,</a:t>
            </a:r>
            <a:br>
              <a:rPr lang="ru-RU" sz="3100" b="0" i="0" dirty="0">
                <a:solidFill>
                  <a:srgbClr val="77838F"/>
                </a:solidFill>
                <a:effectLst/>
                <a:latin typeface="Poppins" panose="020B0502040204020203" pitchFamily="2" charset="0"/>
              </a:rPr>
            </a:br>
            <a:r>
              <a:rPr lang="ru-RU" sz="3100" b="1" i="0" dirty="0">
                <a:solidFill>
                  <a:srgbClr val="77838F"/>
                </a:solidFill>
                <a:effectLst/>
                <a:latin typeface="Poppins" panose="020B0502040204020203" pitchFamily="2" charset="0"/>
              </a:rPr>
              <a:t>направленный на постановку свистящих звуков с применением метода «</a:t>
            </a:r>
            <a:r>
              <a:rPr lang="ru-RU" sz="3100" b="1" i="0" dirty="0" err="1">
                <a:solidFill>
                  <a:srgbClr val="77838F"/>
                </a:solidFill>
                <a:effectLst/>
                <a:latin typeface="Poppins" panose="020B0502040204020203" pitchFamily="2" charset="0"/>
              </a:rPr>
              <a:t>Биоэнергопластика</a:t>
            </a:r>
            <a:r>
              <a:rPr lang="ru-RU" sz="3100" b="1" i="0" dirty="0">
                <a:solidFill>
                  <a:srgbClr val="77838F"/>
                </a:solidFill>
                <a:effectLst/>
                <a:latin typeface="Poppins" panose="020B0502040204020203" pitchFamily="2" charset="0"/>
              </a:rPr>
              <a:t>»</a:t>
            </a:r>
            <a:br>
              <a:rPr lang="ru-RU" b="0" i="0" dirty="0">
                <a:solidFill>
                  <a:srgbClr val="77838F"/>
                </a:solidFill>
                <a:effectLst/>
                <a:latin typeface="Poppins" panose="020B0502040204020203" pitchFamily="2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687E55-21DD-4E19-8682-CC84AD663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906" y="2091218"/>
            <a:ext cx="8596668" cy="4520055"/>
          </a:xfrm>
        </p:spPr>
        <p:txBody>
          <a:bodyPr>
            <a:normAutofit/>
          </a:bodyPr>
          <a:lstStyle/>
          <a:p>
            <a:pPr algn="l"/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b="0" i="0" dirty="0">
                <a:solidFill>
                  <a:srgbClr val="77838F"/>
                </a:solidFill>
                <a:effectLst/>
                <a:latin typeface="Poppins" panose="00000500000000000000" pitchFamily="2" charset="0"/>
              </a:rPr>
              <a:t>Упражнение для языка «Бегемот» - упражнение сопровождается сжиманием и разжиманием кистей рук</a:t>
            </a:r>
          </a:p>
          <a:p>
            <a:pPr marL="0" indent="0">
              <a:buNone/>
            </a:pPr>
            <a:br>
              <a:rPr lang="ru-RU" dirty="0"/>
            </a:br>
            <a:endParaRPr lang="ru-RU" dirty="0"/>
          </a:p>
        </p:txBody>
      </p:sp>
      <p:pic>
        <p:nvPicPr>
          <p:cNvPr id="1029" name="Picture 5">
            <a:extLst>
              <a:ext uri="{FF2B5EF4-FFF2-40B4-BE49-F238E27FC236}">
                <a16:creationId xmlns:a16="http://schemas.microsoft.com/office/drawing/2014/main" id="{49A81094-3A1F-45CE-83FD-10B600CEC0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470" y="2948940"/>
            <a:ext cx="3886200" cy="1719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5154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A66201-8AAE-4AA8-BF9F-A2B696E5E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i="0" dirty="0">
                <a:solidFill>
                  <a:srgbClr val="77838F"/>
                </a:solidFill>
                <a:effectLst/>
                <a:latin typeface="Poppins" panose="00000500000000000000" pitchFamily="2" charset="0"/>
              </a:rPr>
              <a:t>Упражнение для языка «Улыбка» - пальцы сжаты в кулак</a:t>
            </a:r>
            <a:endParaRPr lang="ru-RU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880F2BD1-65BB-415C-9755-D123169896D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780" y="2263951"/>
            <a:ext cx="4198779" cy="2332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1169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2A8023-33F1-4D08-B940-8124C2EAB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i="0" dirty="0">
                <a:solidFill>
                  <a:srgbClr val="77838F"/>
                </a:solidFill>
                <a:effectLst/>
                <a:latin typeface="Poppins" panose="00000500000000000000" pitchFamily="2" charset="0"/>
              </a:rPr>
              <a:t>Упражнение для языка «Трубочка» - пальцы сомкнуты, вытянуты вперёд</a:t>
            </a:r>
            <a:endParaRPr lang="ru-RU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75A9DC41-13EC-48C7-BABF-48075E0757D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259" y="2743200"/>
            <a:ext cx="4522110" cy="1693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8AE8D0C-0791-4929-B18A-486DF2792DDA}"/>
              </a:ext>
            </a:extLst>
          </p:cNvPr>
          <p:cNvSpPr txBox="1"/>
          <p:nvPr/>
        </p:nvSpPr>
        <p:spPr>
          <a:xfrm>
            <a:off x="777240" y="5140375"/>
            <a:ext cx="61036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0" i="0" dirty="0">
                <a:solidFill>
                  <a:srgbClr val="77838F"/>
                </a:solidFill>
                <a:effectLst/>
                <a:latin typeface="Poppins" panose="00000500000000000000" pitchFamily="2" charset="0"/>
              </a:rPr>
              <a:t>Упражнения «Улыбка» и  «Трубочка» чередовать 2-3 раза.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5121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8A60DB-9CD0-40A3-A11B-FFFE61C42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i="0" dirty="0">
                <a:solidFill>
                  <a:srgbClr val="77838F"/>
                </a:solidFill>
                <a:effectLst/>
                <a:latin typeface="Poppins" panose="00000500000000000000" pitchFamily="2" charset="0"/>
              </a:rPr>
              <a:t>Упражнение для языка «Лопата» - кисти рук расслаблены и опущены</a:t>
            </a:r>
            <a:endParaRPr lang="ru-RU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947D6DAC-2799-40F8-97B4-E7F1FA55E06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211" y="2414033"/>
            <a:ext cx="3766024" cy="2699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1064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7751D6-E9EA-4A95-8D54-F54D9A6BB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0" i="0" dirty="0">
                <a:solidFill>
                  <a:srgbClr val="77838F"/>
                </a:solidFill>
                <a:effectLst/>
                <a:latin typeface="Poppins" panose="00000500000000000000" pitchFamily="2" charset="0"/>
              </a:rPr>
              <a:t>Упражнение для языка «Желобок» - кисти рук принимают форму «лодочки» (пальцы сомкнуты, немного согнуты, кончики пальцев примыкают друг к другу)</a:t>
            </a:r>
            <a:endParaRPr lang="ru-RU" sz="2800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1C68F4B7-FC30-492B-9777-0CB1E67A549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240" y="2410875"/>
            <a:ext cx="3951129" cy="2185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BDF7D31-518B-4F5A-9277-F98946B2FC55}"/>
              </a:ext>
            </a:extLst>
          </p:cNvPr>
          <p:cNvSpPr txBox="1"/>
          <p:nvPr/>
        </p:nvSpPr>
        <p:spPr>
          <a:xfrm>
            <a:off x="1428750" y="5077081"/>
            <a:ext cx="610362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b="0" i="0" dirty="0">
                <a:solidFill>
                  <a:srgbClr val="77838F"/>
                </a:solidFill>
                <a:effectLst/>
                <a:latin typeface="Poppins" panose="00000500000000000000" pitchFamily="2" charset="0"/>
              </a:rPr>
              <a:t>Упражнение для языка «Горка» - кисть руки принимает форму горки;</a:t>
            </a:r>
          </a:p>
          <a:p>
            <a:pPr algn="l"/>
            <a:r>
              <a:rPr lang="ru-RU" b="0" i="0" dirty="0">
                <a:solidFill>
                  <a:srgbClr val="77838F"/>
                </a:solidFill>
                <a:effectLst/>
                <a:latin typeface="Poppins" panose="00000500000000000000" pitchFamily="2" charset="0"/>
              </a:rPr>
              <a:t>Упражнения «Желобок» и  «Горка» чередовать 2-3 раза.</a:t>
            </a:r>
          </a:p>
        </p:txBody>
      </p:sp>
    </p:spTree>
    <p:extLst>
      <p:ext uri="{BB962C8B-B14F-4D97-AF65-F5344CB8AC3E}">
        <p14:creationId xmlns:p14="http://schemas.microsoft.com/office/powerpoint/2010/main" val="286351276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</TotalTime>
  <Words>579</Words>
  <Application>Microsoft Office PowerPoint</Application>
  <PresentationFormat>Широкоэкранный</PresentationFormat>
  <Paragraphs>22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Poppins</vt:lpstr>
      <vt:lpstr>Times New Roman</vt:lpstr>
      <vt:lpstr>Trebuchet MS</vt:lpstr>
      <vt:lpstr>Wingdings 3</vt:lpstr>
      <vt:lpstr>Аспект</vt:lpstr>
      <vt:lpstr>«Биоэнергопластика в логопедической работе с детьми, имеющими ТНР»</vt:lpstr>
      <vt:lpstr>Презентация PowerPoint</vt:lpstr>
      <vt:lpstr>Презентация PowerPoint</vt:lpstr>
      <vt:lpstr>Этапы работы:</vt:lpstr>
      <vt:lpstr>Комплекс артикуляционной гимнастики, направленный на постановку свистящих звуков с применением метода «Биоэнергопластика» </vt:lpstr>
      <vt:lpstr>Упражнение для языка «Улыбка» - пальцы сжаты в кулак</vt:lpstr>
      <vt:lpstr>Упражнение для языка «Трубочка» - пальцы сомкнуты, вытянуты вперёд</vt:lpstr>
      <vt:lpstr>Упражнение для языка «Лопата» - кисти рук расслаблены и опущены</vt:lpstr>
      <vt:lpstr>Упражнение для языка «Желобок» - кисти рук принимают форму «лодочки» (пальцы сомкнуты, немного согнуты, кончики пальцев примыкают друг к другу)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«Биоэнергопластика в логопедической работе с детьми, имеющими ТНР»</dc:title>
  <dc:creator>Баба Нюра</dc:creator>
  <cp:lastModifiedBy>Баба Нюра</cp:lastModifiedBy>
  <cp:revision>2</cp:revision>
  <dcterms:created xsi:type="dcterms:W3CDTF">2021-09-28T18:33:21Z</dcterms:created>
  <dcterms:modified xsi:type="dcterms:W3CDTF">2021-09-28T19:02:31Z</dcterms:modified>
</cp:coreProperties>
</file>