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67963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0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6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8093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4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15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133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873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F680ED2-6FD1-4D59-AD79-603BA54E7830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7951687-B9C0-462C-82CF-DFA607F489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54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D3523F-B2F6-4C24-B5B4-7AC03EEE7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Адаптация к детскому саду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8F8EB32-5133-4550-9DAC-5542F93A4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dirty="0"/>
              <a:t>Педагог-психолог </a:t>
            </a:r>
          </a:p>
          <a:p>
            <a:pPr algn="r"/>
            <a:r>
              <a:rPr lang="ru-RU" dirty="0"/>
              <a:t>МДОУ «Детский сад № 81» </a:t>
            </a:r>
          </a:p>
          <a:p>
            <a:pPr algn="r"/>
            <a:r>
              <a:rPr lang="ru-RU" dirty="0" err="1"/>
              <a:t>Гужова</a:t>
            </a:r>
            <a:r>
              <a:rPr lang="ru-RU" dirty="0"/>
              <a:t> Н.Н.</a:t>
            </a:r>
          </a:p>
        </p:txBody>
      </p:sp>
    </p:spTree>
    <p:extLst>
      <p:ext uri="{BB962C8B-B14F-4D97-AF65-F5344CB8AC3E}">
        <p14:creationId xmlns:p14="http://schemas.microsoft.com/office/powerpoint/2010/main" val="11107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86352C-A489-4CDF-9545-7A9E3A07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адаптационного периода: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CD0C45-D951-4777-BEE5-576B91EF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762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Выделено три этапа (или фазы) адаптационного процесса:</a:t>
            </a:r>
          </a:p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Острая фаза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сопровождается разнообразными колебаниями в соматическом состоянии и психическом статусе, что приводит к снижению веса, более частым респираторным заболеваниям, нарушению сна, снижению аппетита, регрессу в речевом развитии; </a:t>
            </a:r>
            <a:r>
              <a:rPr lang="ru-RU" b="1" i="1" dirty="0">
                <a:solidFill>
                  <a:srgbClr val="006600"/>
                </a:solidFill>
                <a:latin typeface="Georgia" panose="02040502050405020303" pitchFamily="18" charset="0"/>
              </a:rPr>
              <a:t>фаза длится в среднем один месяц.</a:t>
            </a:r>
          </a:p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Подострая фаза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характеризуется адекватным поведением ребёнка, то есть все сдвиги уменьшаются и регистрируются лишь по отдельным параметрам, на фоне замедленного темпа развития, особенно психического, по сравнению со средними возрастными нормами; </a:t>
            </a:r>
            <a:r>
              <a:rPr lang="ru-RU" b="1" i="1" dirty="0">
                <a:solidFill>
                  <a:srgbClr val="006600"/>
                </a:solidFill>
                <a:latin typeface="Georgia" panose="02040502050405020303" pitchFamily="18" charset="0"/>
              </a:rPr>
              <a:t>фаза длится 3–5 месяцев. </a:t>
            </a:r>
          </a:p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Фаза компенсации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характеризуется убыстрением темпа развития, и дети к концу учебного года преодолевают задержку в развитии.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44928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C8693A6-D520-4F1D-AED5-93B32DFA830F}"/>
              </a:ext>
            </a:extLst>
          </p:cNvPr>
          <p:cNvSpPr/>
          <p:nvPr/>
        </p:nvSpPr>
        <p:spPr>
          <a:xfrm>
            <a:off x="1294228" y="337625"/>
            <a:ext cx="104100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Адаптация у каждого ребёнка проходит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 соблюдением некоторых индивидуальных особенностей.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Но и воспитателям, и родителям – словом всем взрослым, которые окружают ребёнка в этот период, необходимо помнить, что причиной изменений в поведении и общем состоянии становится </a:t>
            </a:r>
            <a:r>
              <a:rPr lang="ru-RU" sz="28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отнюдь не упрямство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sz="28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а страх перед новым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 же как и взрослые, дети боятся, не умея контролировать свои реакции. </a:t>
            </a:r>
          </a:p>
          <a:p>
            <a:pPr algn="ctr"/>
            <a:r>
              <a:rPr lang="ru-RU" sz="2800" b="1" i="1" u="sng" dirty="0">
                <a:solidFill>
                  <a:srgbClr val="002060"/>
                </a:solidFill>
                <a:latin typeface="Georgia" panose="02040502050405020303" pitchFamily="18" charset="0"/>
              </a:rPr>
              <a:t>А значит, задачи родителей и педагогов – поддержать ребёнка на сложном пути взросления.</a:t>
            </a:r>
          </a:p>
        </p:txBody>
      </p:sp>
    </p:spTree>
    <p:extLst>
      <p:ext uri="{BB962C8B-B14F-4D97-AF65-F5344CB8AC3E}">
        <p14:creationId xmlns:p14="http://schemas.microsoft.com/office/powerpoint/2010/main" val="370801343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75055E-8A60-47DB-8B73-954D5274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7712"/>
            <a:ext cx="9601200" cy="1485900"/>
          </a:xfrm>
        </p:spPr>
        <p:txBody>
          <a:bodyPr/>
          <a:lstStyle/>
          <a:p>
            <a:r>
              <a:rPr lang="ru-RU" dirty="0"/>
              <a:t>В период адаптации работа проводится в несколько этапов: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B8AD2D-4EDC-4DAF-97FB-453DFBFDD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613"/>
            <a:ext cx="9601200" cy="50766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/>
              <a:t>I </a:t>
            </a:r>
            <a:r>
              <a:rPr lang="ru-RU" sz="2200" b="1" dirty="0"/>
              <a:t>этап. Подготовительный (апрель-май). </a:t>
            </a:r>
            <a:endParaRPr lang="ru-RU" sz="2200" b="1" i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знакомство с детским садом во время постановки на очередь;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ознакомление с условиями пребывания в детском саду, характеристикой возрастных возможностей, показателями развития детей раннего возраста;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анкетирование:  социальное и медицинское;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знакомство с особенностями адаптационного периода и факторами, от которых зависит его течение: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состояние здоровья;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уровень развития;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коммуникабельность;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сформированность предметной и игровой деятельности;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наличие навыков самообслуживания;</a:t>
            </a:r>
          </a:p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Анкетирование родителей по определению готовности поступления ребенка в детский сад.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64261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7253D-1060-4625-9F23-3AB19F06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Участие в «Клубе будущий воспитанник»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B92376-D8AE-4E03-9A51-D99640B1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Специалисты детского сада помогают: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прогнозировать течение адаптации (согласно проведенному анкетированию);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выявить группу «риска»;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разработать рекомендации для родителей и педагогов;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разработать последовательность приема детей в группу;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определить длительность пребывания ребенка в адаптационном периоде.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7511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B20DE3-4300-46CB-AB52-85370B9F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6771"/>
            <a:ext cx="9601200" cy="444891"/>
          </a:xfrm>
        </p:spPr>
        <p:txBody>
          <a:bodyPr>
            <a:normAutofit fontScale="90000"/>
          </a:bodyPr>
          <a:lstStyle/>
          <a:p>
            <a:r>
              <a:rPr lang="en-US" dirty="0"/>
              <a:t>II</a:t>
            </a:r>
            <a:r>
              <a:rPr lang="ru-RU" dirty="0"/>
              <a:t> этап. Наблюдение (июнь-август)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02A679-FE14-4AAB-A8EA-56584DDD4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08246"/>
            <a:ext cx="9601200" cy="2377440"/>
          </a:xfrm>
        </p:spPr>
        <p:txBody>
          <a:bodyPr>
            <a:normAutofit fontScale="85000" lnSpcReduction="20000"/>
          </a:bodyPr>
          <a:lstStyle/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поэтапный прием детей в группу;</a:t>
            </a:r>
          </a:p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постепенное увеличение времени пребывания детей в группе; </a:t>
            </a:r>
          </a:p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наблюдение за поведением детей;</a:t>
            </a:r>
          </a:p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консультирование родителей; </a:t>
            </a:r>
          </a:p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разработка индивидуального режима для каждого ребенка;</a:t>
            </a:r>
          </a:p>
          <a:p>
            <a:pPr marL="930402" indent="-85725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оформление листов адаптации, оценка уровня нервно-психического развития детей. 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E31EC788-9779-4A3F-A58B-719721B99093}"/>
              </a:ext>
            </a:extLst>
          </p:cNvPr>
          <p:cNvSpPr txBox="1">
            <a:spLocks/>
          </p:cNvSpPr>
          <p:nvPr/>
        </p:nvSpPr>
        <p:spPr>
          <a:xfrm>
            <a:off x="1371600" y="3285686"/>
            <a:ext cx="9601200" cy="8897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III</a:t>
            </a:r>
            <a:r>
              <a:rPr lang="ru-RU" dirty="0"/>
              <a:t> этап. Анализ и выводы (сентябрь-октябрь)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F34A8E49-128A-4EF4-B939-2B7BA47141AD}"/>
              </a:ext>
            </a:extLst>
          </p:cNvPr>
          <p:cNvSpPr txBox="1">
            <a:spLocks/>
          </p:cNvSpPr>
          <p:nvPr/>
        </p:nvSpPr>
        <p:spPr>
          <a:xfrm>
            <a:off x="1509933" y="4175468"/>
            <a:ext cx="9601200" cy="2377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Обработка результатов (анализ адаптивных листов; анализ индивидуальных карт развития);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Выявление детей с тяжелой степенью адаптации;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Индивидуальная работа с детьми;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Рекомендации родителям и педагогам по проведению коррекционно-развивающих занятий (игр) с детьми;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Внесение изменений в существующую модель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84800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B0C1AD-35F7-4C79-BCC5-DE88E997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79363"/>
            <a:ext cx="9601200" cy="1016391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постепенного вхождения ребенка в детский сад: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DF5E3B-8046-4967-9135-228620153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4905"/>
            <a:ext cx="9601200" cy="52437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1-й шаг </a:t>
            </a:r>
            <a:r>
              <a:rPr lang="ru-RU" b="1" dirty="0">
                <a:latin typeface="Georgia" panose="02040502050405020303" pitchFamily="18" charset="0"/>
              </a:rPr>
              <a:t>– приход ребенка на короткое время в группу во время свободной игровой деятельности;</a:t>
            </a:r>
          </a:p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2-й шаг </a:t>
            </a:r>
            <a:r>
              <a:rPr lang="ru-RU" b="1" dirty="0">
                <a:latin typeface="Georgia" panose="02040502050405020303" pitchFamily="18" charset="0"/>
              </a:rPr>
              <a:t>– ребенок остается один на 1–2 часа во время прогулки либо во время свободной игровой деятельности;</a:t>
            </a:r>
          </a:p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3-й шаг</a:t>
            </a:r>
            <a:r>
              <a:rPr lang="ru-RU" b="1" dirty="0">
                <a:latin typeface="Georgia" panose="02040502050405020303" pitchFamily="18" charset="0"/>
              </a:rPr>
              <a:t> – ребенок завтракает и остается в группе на 2–3 часа;</a:t>
            </a:r>
          </a:p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4-й шаг </a:t>
            </a:r>
            <a:r>
              <a:rPr lang="ru-RU" b="1" dirty="0">
                <a:latin typeface="Georgia" panose="02040502050405020303" pitchFamily="18" charset="0"/>
              </a:rPr>
              <a:t>– ребенок остается один с завтрака до обеда;</a:t>
            </a:r>
          </a:p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5-й шаг </a:t>
            </a:r>
            <a:r>
              <a:rPr lang="ru-RU" b="1" dirty="0">
                <a:latin typeface="Georgia" panose="02040502050405020303" pitchFamily="18" charset="0"/>
              </a:rPr>
              <a:t>– ребенок остается и на сон, но сразу после сна его забирают родители;</a:t>
            </a:r>
          </a:p>
          <a:p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</a:rPr>
              <a:t>6-й шаг </a:t>
            </a:r>
            <a:r>
              <a:rPr lang="ru-RU" b="1" dirty="0">
                <a:latin typeface="Georgia" panose="02040502050405020303" pitchFamily="18" charset="0"/>
              </a:rPr>
              <a:t>– ребенок остается в группе на целый день.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Последовательность в реализации всех этапов алгоритма, шаг за шагом, минутка разлуки плюс еще одна и так далее – залог успешного вхождения малыша в детский сад. </a:t>
            </a:r>
          </a:p>
          <a:p>
            <a:pPr marL="0" indent="0">
              <a:buNone/>
            </a:pPr>
            <a:endParaRPr lang="ru-RU" b="1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92111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E4CA4C6-CF33-440D-B8D3-8DF33441461C}"/>
              </a:ext>
            </a:extLst>
          </p:cNvPr>
          <p:cNvSpPr/>
          <p:nvPr/>
        </p:nvSpPr>
        <p:spPr>
          <a:xfrm>
            <a:off x="970671" y="225873"/>
            <a:ext cx="108461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Выводы: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Прежде всего, течение периода адаптации зависит от возраста детей при поступлении. 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 По-разному привыкают дети разного возраста в зависимости от того, что именно меняется у ребенка в связи с переходом в новые условия. Дети трудно привыкают, если меняется их кормление и привычная для них температура помещения. Так же дети обычно тяжело реагируют, если меняются приемы проведения кормления, укладывания, бодрствования.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 Различна длительность и тяжесть привыкания к изменившимся условиям в зависимости от предшествующих условий воспитания детей в семье.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По-разному привыкают дети одного и того же возраста в зависимости от индивидуально - типологических особенностей их нервной деятельности.</a:t>
            </a:r>
          </a:p>
          <a:p>
            <a:pPr marL="342900" indent="-342900">
              <a:buAutoNum type="arabicPeriod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Течение адаптационного периода зависит от наличия или отсутствия предшествующей тренировки их нервной системы в приспособлении к меняющимся условиям.</a:t>
            </a:r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119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3F67F87-7DF5-43DE-905C-B0A3F3153A00}"/>
              </a:ext>
            </a:extLst>
          </p:cNvPr>
          <p:cNvSpPr/>
          <p:nvPr/>
        </p:nvSpPr>
        <p:spPr>
          <a:xfrm>
            <a:off x="2025748" y="492369"/>
            <a:ext cx="8328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Хорошее настроение – лучший рецепт против плохого поведения. </a:t>
            </a:r>
            <a:b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Не осуждайте малышей за плохое поведение – то есть за плохое настроение. </a:t>
            </a:r>
            <a:b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Ищите тот шаг, который приведет его к хорошему настроению, и поведение исправится.</a:t>
            </a:r>
          </a:p>
          <a:p>
            <a:pPr algn="r"/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В.Т. Иванова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9443525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108A35-B6E5-485E-A701-2C233DB3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736" y="3049172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9910483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6DAE40-F2F1-4A16-A02A-B5DB5795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АДАПТАЦИЯ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1278DD-98A7-4F65-A67C-490D6F270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u="sng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Адаптация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(от лат. </a:t>
            </a:r>
            <a:r>
              <a:rPr lang="ru-RU" sz="3600" b="1" dirty="0" err="1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аdaptatio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– приспособление, прилаживание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) -   способность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организма приспосабливаться к различным условиям внешней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789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6A9D0A-B996-4782-9209-D7857E9B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Существуют разные виды адаптации: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CDF535-9568-40DB-88EA-C1AA6A2A1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71700"/>
            <a:ext cx="4443984" cy="1951892"/>
          </a:xfrm>
        </p:spPr>
        <p:txBody>
          <a:bodyPr/>
          <a:lstStyle/>
          <a:p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Психологическая адаптация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– приспособление психологических свойств, состояний и процессов к условиям, в которых оказался человек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D9AAF62-CCEA-4552-A81F-83D43B6F0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300" y="2562080"/>
            <a:ext cx="4443984" cy="4248442"/>
          </a:xfrm>
        </p:spPr>
        <p:txBody>
          <a:bodyPr/>
          <a:lstStyle/>
          <a:p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Социальная адаптация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– приспособление человека к социальным условиям существования, например, к особенностям социальной группы, в которой он оказался в данный момент времени;  один из социально-психологических механизмов социализации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5780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9FD242-D213-4692-AB70-EB9B46A2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444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Существует три стиля, с помощью которых человек адаптируется к окружающей среде: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95A5D0-A0B1-446C-A0E3-3096FB589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творческий стиль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когда человек старается активно изменять условия среды, приспосабливая ее к себе, и таким образом приспосабливается сам;</a:t>
            </a:r>
          </a:p>
          <a:p>
            <a:r>
              <a:rPr lang="ru-RU" sz="24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конформный стиль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когда человек просто привыкает, пассивно принимая все требования и обстоятельства среды;</a:t>
            </a:r>
          </a:p>
          <a:p>
            <a:r>
              <a:rPr lang="ru-RU" sz="24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избегающий стиль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когда человек пытается игнорировать требования среды, не хочет или не может приспосабливаться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 ним.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Наиболее оптимальным является творческий стиль, наименее оптимальным – избегающий.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9112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6F2C36A-6AF8-4048-9FA8-09499B76691C}"/>
              </a:ext>
            </a:extLst>
          </p:cNvPr>
          <p:cNvSpPr/>
          <p:nvPr/>
        </p:nvSpPr>
        <p:spPr>
          <a:xfrm>
            <a:off x="1097280" y="628233"/>
            <a:ext cx="10761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В условиях семьи ребёнок с первых дней жизни привыкает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к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определённому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режиму, способу вскармливания, к микроклимату семейных отношений и установленным способам общения с ним.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В  соответствии с ритмом жизни семьи, у ребёнка вырабатываются определённые 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привычки и навыки,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строится 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свой стиль поведения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адекватно заданным условиям и требованиям окружающих его взрослых.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Изменения или нарушения в установленном порядке жизни малыша незамедлительно сказываются на его поведении. 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Жизненный опыт ребёнка невелик и приспособление к новым условиям представляет определённую трудность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Резкое и значительное изменение в жизни ребёнка, приводит к 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серьёзным нарушениям его поведения и развитию отрицательных реакций. 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У ребёнка меняется  целый ряд сложившихся привычек, перестроиться ранее сформированный стереотип в 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режиме сна, кормления, приёмах общения со взрослыми. 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Этот переход требует торможения ряда сложившихся связей и быстрого образования новых, что для ребёнка данного возраста </a:t>
            </a:r>
            <a:r>
              <a:rPr lang="ru-RU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является трудной задачей. 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Процесс приспособления к новым условиям не всегда и не у всех детей проходит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легко и быстро.</a:t>
            </a:r>
          </a:p>
        </p:txBody>
      </p:sp>
    </p:spTree>
    <p:extLst>
      <p:ext uri="{BB962C8B-B14F-4D97-AF65-F5344CB8AC3E}">
        <p14:creationId xmlns:p14="http://schemas.microsoft.com/office/powerpoint/2010/main" val="2032796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924D7-AF00-42EB-999D-74761D9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влияет на прохождение периода адаптации?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7A0246-A403-4964-9B55-6EE04F4CA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Уровень здоровья ребёнка: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ослабленные, часто болеющие дети значительно тяжелее переносят период привыкания.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Предшествующий опыт малыша, то есть адаптация зависит и от наличия или отсутствия тренировки его нервной системы в приспособлении к меняющимся условиям жизни.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Социальные условия проживания ребенка в семье.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(Дети, которые живут в многодетных семьях, в семьях с многочисленными родственниками, значительно быстрее привыкают к новым условиям, чем дети, жизнь которых протекала в однообразной обстановке, была ограничена небольшим кругом взрослых)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41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6B8347F-B960-479F-A6FC-17A072E31D4A}"/>
              </a:ext>
            </a:extLst>
          </p:cNvPr>
          <p:cNvSpPr/>
          <p:nvPr/>
        </p:nvSpPr>
        <p:spPr>
          <a:xfrm>
            <a:off x="1631851" y="436099"/>
            <a:ext cx="9551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Что еще влияет на процесс адаптации:</a:t>
            </a:r>
          </a:p>
          <a:p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достигнутый уровень психического и физического развития;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состояние здоровья;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степень закаленности;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сформированность навыков самообслуживания, коммуникативного общения со взрослыми и сверстниками;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личностные особенности самого малыша;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уровень тревожности и личностные особенности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6682277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D4F0B1-4971-45F8-BB80-42221AAB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3218"/>
            <a:ext cx="9601200" cy="170219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Врачи и психологи различают три степени адаптации: 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i="1" u="sng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легкую, среднюю и тяжелую.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39942E-90E9-416A-B348-D53CC406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Критерии степени тяжести адаптации:</a:t>
            </a: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sym typeface="Wingdings"/>
              </a:rPr>
              <a:t>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эмоциональное состояние малыша;</a:t>
            </a: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sym typeface="Wingdings"/>
              </a:rPr>
              <a:t>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его отношение со сверстниками;</a:t>
            </a: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sym typeface="Wingdings"/>
              </a:rPr>
              <a:t>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отношения со взрослыми;</a:t>
            </a: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sym typeface="Wingdings"/>
              </a:rPr>
              <a:t>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сон и аппетит;</a:t>
            </a: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sym typeface="Wingdings"/>
              </a:rPr>
              <a:t>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 частота и длительность острых заболеваний.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4569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A410B6-7B6A-4793-B49B-6237A5AFA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Степени тяжести прохождения острой фазы адаптационного кризиса: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09D061-2EF1-4264-8DE9-474222FA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легкая адаптация</a:t>
            </a: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– поведение нормализуется в течение 10–15 дней;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ребёнок соответственно норме прибавляет в весе, адекватно ведет себя в коллективе, не болеет в течение первого месяца посещения дошкольного учреждения.</a:t>
            </a:r>
          </a:p>
          <a:p>
            <a:r>
              <a:rPr lang="ru-RU" b="1" i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адаптация средней тяжести</a:t>
            </a: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– сдвиги нормализуются в течение месяца,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ребёнок на короткое время теряет в весе; может наступить однократное заболевание длительностью 5–7 дней, есть признаки психического стресса;</a:t>
            </a:r>
          </a:p>
          <a:p>
            <a:r>
              <a:rPr lang="ru-RU" b="1" i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тяжелая адаптация</a:t>
            </a: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длится от 2 до 6 месяцев;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ребёнок часто болеет, теряет уже полученные навыки, может наступить как физическое, так и психическое истощение организма. </a:t>
            </a:r>
          </a:p>
          <a:p>
            <a:r>
              <a:rPr lang="ru-RU" b="1" i="1" u="sng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очень тяжелая адаптация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: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около полугода и более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. Встает вопрос – стоит ли ребенку оставаться в детском саду, возможно, он </a:t>
            </a:r>
            <a:r>
              <a:rPr lang="ru-RU" b="1" i="1" dirty="0">
                <a:solidFill>
                  <a:srgbClr val="006600"/>
                </a:solidFill>
                <a:latin typeface="Georgia" panose="02040502050405020303" pitchFamily="18" charset="0"/>
              </a:rPr>
              <a:t>«</a:t>
            </a:r>
            <a:r>
              <a:rPr lang="ru-RU" b="1" i="1" dirty="0" err="1">
                <a:solidFill>
                  <a:srgbClr val="006600"/>
                </a:solidFill>
                <a:latin typeface="Georgia" panose="02040502050405020303" pitchFamily="18" charset="0"/>
              </a:rPr>
              <a:t>несадовский</a:t>
            </a:r>
            <a:r>
              <a:rPr lang="ru-RU" b="1" i="1" dirty="0">
                <a:solidFill>
                  <a:srgbClr val="006600"/>
                </a:solidFill>
                <a:latin typeface="Georgia" panose="02040502050405020303" pitchFamily="18" charset="0"/>
              </a:rPr>
              <a:t>»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ребенок.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82123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161</TotalTime>
  <Words>1099</Words>
  <Application>Microsoft Office PowerPoint</Application>
  <PresentationFormat>Произвольный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Уголки</vt:lpstr>
      <vt:lpstr>Адаптация к детскому саду</vt:lpstr>
      <vt:lpstr>Понятие АДАПТАЦИЯ</vt:lpstr>
      <vt:lpstr>Существуют разные виды адаптации:</vt:lpstr>
      <vt:lpstr>Существует три стиля, с помощью которых человек адаптируется к окружающей среде:</vt:lpstr>
      <vt:lpstr>Презентация PowerPoint</vt:lpstr>
      <vt:lpstr>Что влияет на прохождение периода адаптации?</vt:lpstr>
      <vt:lpstr>Презентация PowerPoint</vt:lpstr>
      <vt:lpstr>Врачи и психологи различают три степени адаптации:  легкую, среднюю и тяжелую.</vt:lpstr>
      <vt:lpstr>Степени тяжести прохождения острой фазы адаптационного кризиса:</vt:lpstr>
      <vt:lpstr>Этапы адаптационного периода:</vt:lpstr>
      <vt:lpstr>Презентация PowerPoint</vt:lpstr>
      <vt:lpstr>В период адаптации работа проводится в несколько этапов:</vt:lpstr>
      <vt:lpstr>Участие в «Клубе будущий воспитанник»</vt:lpstr>
      <vt:lpstr>II этап. Наблюдение (июнь-август)</vt:lpstr>
      <vt:lpstr>Алгоритм постепенного вхождения ребенка в детский сад: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к детскому саду</dc:title>
  <dc:creator>User</dc:creator>
  <cp:lastModifiedBy>Anton</cp:lastModifiedBy>
  <cp:revision>12</cp:revision>
  <dcterms:created xsi:type="dcterms:W3CDTF">2019-05-14T19:46:56Z</dcterms:created>
  <dcterms:modified xsi:type="dcterms:W3CDTF">2019-05-16T05:57:53Z</dcterms:modified>
</cp:coreProperties>
</file>