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6"/>
  </p:notesMasterIdLst>
  <p:sldIdLst>
    <p:sldId id="256" r:id="rId2"/>
    <p:sldId id="277" r:id="rId3"/>
    <p:sldId id="284" r:id="rId4"/>
    <p:sldId id="280" r:id="rId5"/>
    <p:sldId id="282" r:id="rId6"/>
    <p:sldId id="286" r:id="rId7"/>
    <p:sldId id="346" r:id="rId8"/>
    <p:sldId id="288" r:id="rId9"/>
    <p:sldId id="343" r:id="rId10"/>
    <p:sldId id="344" r:id="rId11"/>
    <p:sldId id="355" r:id="rId12"/>
    <p:sldId id="345" r:id="rId13"/>
    <p:sldId id="348" r:id="rId14"/>
    <p:sldId id="349" r:id="rId15"/>
    <p:sldId id="257" r:id="rId16"/>
    <p:sldId id="258" r:id="rId17"/>
    <p:sldId id="335" r:id="rId18"/>
    <p:sldId id="337" r:id="rId19"/>
    <p:sldId id="350" r:id="rId20"/>
    <p:sldId id="260" r:id="rId21"/>
    <p:sldId id="310" r:id="rId22"/>
    <p:sldId id="339" r:id="rId23"/>
    <p:sldId id="352" r:id="rId24"/>
    <p:sldId id="316" r:id="rId25"/>
    <p:sldId id="331" r:id="rId26"/>
    <p:sldId id="336" r:id="rId27"/>
    <p:sldId id="354" r:id="rId28"/>
    <p:sldId id="266" r:id="rId29"/>
    <p:sldId id="351" r:id="rId30"/>
    <p:sldId id="312" r:id="rId31"/>
    <p:sldId id="267" r:id="rId32"/>
    <p:sldId id="268" r:id="rId33"/>
    <p:sldId id="353" r:id="rId34"/>
    <p:sldId id="272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78" autoAdjust="0"/>
    <p:restoredTop sz="94533" autoAdjust="0"/>
  </p:normalViewPr>
  <p:slideViewPr>
    <p:cSldViewPr snapToGrid="0">
      <p:cViewPr varScale="1">
        <p:scale>
          <a:sx n="88" d="100"/>
          <a:sy n="88" d="100"/>
        </p:scale>
        <p:origin x="-54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F5B845-6311-43B0-9ACF-9E531D3E07FB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44D2B7-5106-4E5A-B45E-41E6A12CD1B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9306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44D2B7-5106-4E5A-B45E-41E6A12CD1B9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01131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D634-4F61-445B-A626-16DB9F86BF31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C29-C439-4510-A5E8-F11ABC3FE0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15628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D634-4F61-445B-A626-16DB9F86BF31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C29-C439-4510-A5E8-F11ABC3FE0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92356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D634-4F61-445B-A626-16DB9F86BF31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C29-C439-4510-A5E8-F11ABC3FE0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0595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D634-4F61-445B-A626-16DB9F86BF31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C29-C439-4510-A5E8-F11ABC3FE0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71527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D634-4F61-445B-A626-16DB9F86BF31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C29-C439-4510-A5E8-F11ABC3FE0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4795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D634-4F61-445B-A626-16DB9F86BF31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C29-C439-4510-A5E8-F11ABC3FE0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54930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D634-4F61-445B-A626-16DB9F86BF31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C29-C439-4510-A5E8-F11ABC3FE0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575613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D634-4F61-445B-A626-16DB9F86BF31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C29-C439-4510-A5E8-F11ABC3FE0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303938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D634-4F61-445B-A626-16DB9F86BF31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C29-C439-4510-A5E8-F11ABC3FE0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30288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D634-4F61-445B-A626-16DB9F86BF31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C29-C439-4510-A5E8-F11ABC3FE0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75219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1CD634-4F61-445B-A626-16DB9F86BF31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C9C29-C439-4510-A5E8-F11ABC3FE0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30617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1CD634-4F61-445B-A626-16DB9F86BF31}" type="datetimeFigureOut">
              <a:rPr lang="ru-RU" smtClean="0"/>
              <a:pPr/>
              <a:t>12.12.2018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EC9C29-C439-4510-A5E8-F11ABC3FE03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05605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2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70069" y="0"/>
            <a:ext cx="12362069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57955" y="1536174"/>
            <a:ext cx="97987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sz="2000" b="1" kern="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sz="2000" b="1" kern="0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marL="342900" lvl="0" indent="-34290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ru-RU" sz="2000" b="1" kern="0" dirty="0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160" y="739740"/>
            <a:ext cx="108084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FF0000"/>
                </a:solidFill>
                <a:latin typeface="Monotype Corsiva" pitchFamily="66" charset="0"/>
              </a:rPr>
              <a:t>«Модульный принцип формирования предпосылок профессионального самоопределения у детей старшего дошкольного возраста» </a:t>
            </a:r>
            <a:endParaRPr lang="ru-RU" sz="3600" dirty="0" smtClean="0">
              <a:solidFill>
                <a:srgbClr val="FF0000"/>
              </a:solidFill>
              <a:latin typeface="Monotype Corsiva" pitchFamily="66" charset="0"/>
            </a:endParaRPr>
          </a:p>
          <a:p>
            <a:pPr algn="ctr"/>
            <a:endParaRPr lang="ru-RU" sz="3600" b="1" i="1" dirty="0">
              <a:solidFill>
                <a:srgbClr val="FF0066"/>
              </a:solidFill>
              <a:latin typeface="Monotype Corsiva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01439" y="5229546"/>
            <a:ext cx="463136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МДОУ «Детский сад № 81»</a:t>
            </a:r>
          </a:p>
          <a:p>
            <a:pPr algn="ctr"/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12 декабря 2018 года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9826" y="2932853"/>
            <a:ext cx="2418379" cy="20164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230752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1913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10207"/>
            <a:ext cx="1194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35937" y="750905"/>
            <a:ext cx="10896300" cy="1052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5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51338" y="160261"/>
            <a:ext cx="1140662" cy="9807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60881" y="354975"/>
            <a:ext cx="10048038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Отличие модульной технологии от других технологий :</a:t>
            </a:r>
          </a:p>
          <a:p>
            <a:pPr algn="ctr"/>
            <a:endParaRPr lang="ru-RU" sz="3200" b="1" dirty="0" smtClean="0">
              <a:solidFill>
                <a:srgbClr val="FF0000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r>
              <a:rPr lang="ru-RU" sz="2400" dirty="0" smtClean="0"/>
              <a:t>-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педагогический процесс строится на основе интеграции всех видов детской деятельности (игровой, продуктивной, двигательной, музыкальной, экспериментально-исследовательской, познавательной).                                                                                                                                                  - содержание модуля реализуется одновременно в трех блоках: организованных  занятиях,  совместной деятельности педагогов, детей и родителей, самостоятельной деятельности воспитанников;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содержание обучения в данной системе представляется в виде самостоятельного модуля, одновременно являющегося и банком информации, и методическим руководством по её усвоению;                                                                                                                                                         - сама суть модульной технологии требует соблюдения субъектных взаимоотношений между педагогом и ребёнком. В связи с этим перед педагогом стоит задача — мотивирование, координация и управление образовательно-воспитательным процессом.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algn="ctr"/>
            <a:endParaRPr lang="ru-RU" sz="3200" dirty="0" smtClean="0">
              <a:solidFill>
                <a:srgbClr val="FF0000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40284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10207"/>
            <a:ext cx="1194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35937" y="750905"/>
            <a:ext cx="10896300" cy="1052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5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51338" y="160261"/>
            <a:ext cx="1140662" cy="9807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160881" y="354975"/>
            <a:ext cx="10048038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Отличие модуля от цикла занятий:</a:t>
            </a:r>
          </a:p>
          <a:p>
            <a:pPr algn="ctr"/>
            <a:endParaRPr lang="ru-RU" sz="3200" b="1" dirty="0" smtClean="0">
              <a:solidFill>
                <a:srgbClr val="FF0000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цикл чаще  организуется в пределах одного вида деятельности, в модуль включаются занятия по всем видам деятельности (познавательно - исследовательская, игровая, трудовая, продуктивная, коммуникативная, музыкально – художественная, чтение);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в модуле практически все занятия являются комплексными. В рамках одного занятия дети получают максимум представлений о свойствах, качествах, отношений между объектами, явлениями, о существующих взаимосвязях в процессе разных видов детской деятельности;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термину «занятие» возвращается его исходный смысл, т.к. дети все время заняты (вплоть до бытового разговора и свободной деятельности), тем самым слово «занятие» перестает быть синонимом урока; 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- модуль, в отличие от цикла, имеет сюжет, который развертывается на протяжении долгого времени. </a:t>
            </a:r>
          </a:p>
          <a:p>
            <a:pPr algn="ctr"/>
            <a:endParaRPr lang="ru-RU" sz="3200" dirty="0">
              <a:solidFill>
                <a:srgbClr val="FF0000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pPr algn="ctr"/>
            <a:endParaRPr lang="ru-RU" sz="3200" dirty="0" smtClean="0">
              <a:solidFill>
                <a:srgbClr val="FF0000"/>
              </a:solidFill>
              <a:latin typeface="Monotype Corsiva" panose="03010101010201010101" pitchFamily="66" charset="0"/>
              <a:ea typeface="Calibri" panose="020F0502020204030204" pitchFamily="34" charset="0"/>
            </a:endParaRPr>
          </a:p>
          <a:p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40284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10207"/>
            <a:ext cx="1194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Принципы </a:t>
            </a:r>
            <a:r>
              <a:rPr lang="ru-RU" sz="32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построения модуля являются</a:t>
            </a:r>
            <a:endParaRPr lang="ru-RU" sz="3200" b="1" dirty="0" smtClean="0">
              <a:solidFill>
                <a:srgbClr val="FF0000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51338" y="160261"/>
            <a:ext cx="1140662" cy="9807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682227" y="1644704"/>
            <a:ext cx="1057816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«сквозной» темы; 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 мобильности: обеспечение гибкого содержания обучения, приспособление к индивидуальным возможностям ребенка;  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принцип многообразного предъявления одного объекта,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предмета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ребенку;  </a:t>
            </a:r>
            <a:endParaRPr lang="ru-RU" sz="2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принцип целостного педагогического пространства.  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302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10207"/>
            <a:ext cx="1194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Преимущества модульного принципа</a:t>
            </a:r>
            <a:endParaRPr lang="ru-RU" sz="3200" b="1" dirty="0" smtClean="0">
              <a:solidFill>
                <a:srgbClr val="FF0000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51338" y="160261"/>
            <a:ext cx="1140662" cy="9807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473175" y="1298602"/>
            <a:ext cx="1057816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дать достаточный объём знаний, не допуская перегрузок; 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Позволяет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строить общение на личностно - ориентированной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основе;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сюжета способствует развитию принципа обучения в игре: играя, дети не замечают,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что обучаются;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Образовательная деятельность  становится более экономичной, позволяет за небольшой отрезок времени решать несколько дидактических целей и задач;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Отсутствует психологическое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давление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ребёнка, его положительные эмоции повышают эффективность образовательной деятельности, способствуют сохранению здоровья детей и создают основу для реализации любых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технологий.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29607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152666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691" y="137786"/>
            <a:ext cx="1194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 </a:t>
            </a:r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Модульная система ознакомления детей с профессиями</a:t>
            </a:r>
            <a:endParaRPr lang="ru-RU" sz="3200" b="1" dirty="0" smtClean="0">
              <a:solidFill>
                <a:srgbClr val="FF0000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51338" y="160261"/>
            <a:ext cx="1140662" cy="980728"/>
          </a:xfrm>
          <a:prstGeom prst="rect">
            <a:avLst/>
          </a:prstGeom>
          <a:noFill/>
        </p:spPr>
      </p:pic>
      <p:sp>
        <p:nvSpPr>
          <p:cNvPr id="7" name="Овал 6"/>
          <p:cNvSpPr/>
          <p:nvPr/>
        </p:nvSpPr>
        <p:spPr>
          <a:xfrm>
            <a:off x="4873054" y="1010831"/>
            <a:ext cx="1362075" cy="130492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u="sng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Октябрь</a:t>
            </a: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b="1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12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Быть я пекарем хочу, пусть меня научат</a:t>
            </a:r>
            <a:r>
              <a:rPr lang="ru-RU" sz="1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8" name="Овал 7"/>
          <p:cNvSpPr/>
          <p:nvPr/>
        </p:nvSpPr>
        <p:spPr>
          <a:xfrm>
            <a:off x="2620817" y="2619365"/>
            <a:ext cx="1362075" cy="1304925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Май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дорожных наук»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4873053" y="3098541"/>
            <a:ext cx="1362075" cy="1304925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Профессии</a:t>
            </a:r>
          </a:p>
        </p:txBody>
      </p:sp>
      <p:sp>
        <p:nvSpPr>
          <p:cNvPr id="10" name="Овал 9"/>
          <p:cNvSpPr/>
          <p:nvPr/>
        </p:nvSpPr>
        <p:spPr>
          <a:xfrm>
            <a:off x="4064748" y="4961214"/>
            <a:ext cx="1362075" cy="1304925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Март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«Мы – охранники природы»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5668773" y="4961215"/>
            <a:ext cx="1362075" cy="1304925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Февраль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«Будем в армии служить»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2861142" y="3956494"/>
            <a:ext cx="1362075" cy="1304925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«Готовимся к полёту на луну»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6890594" y="4046866"/>
            <a:ext cx="1362075" cy="1304925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Январь </a:t>
            </a:r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«Школа пожарной безопасности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3406417" y="1344732"/>
            <a:ext cx="1362075" cy="1304925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Сентябрь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«Скоро в школу мы пойдём»</a:t>
            </a:r>
          </a:p>
        </p:txBody>
      </p:sp>
      <p:sp>
        <p:nvSpPr>
          <p:cNvPr id="15" name="Овал 14"/>
          <p:cNvSpPr/>
          <p:nvPr/>
        </p:nvSpPr>
        <p:spPr>
          <a:xfrm>
            <a:off x="7084359" y="2649657"/>
            <a:ext cx="1410284" cy="1304925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chemeClr val="accent1"/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ru-RU" sz="12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Декабрь </a:t>
            </a:r>
          </a:p>
          <a:p>
            <a:pPr algn="ctr"/>
            <a:r>
              <a:rPr lang="ru-RU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 подмостках сцены»</a:t>
            </a:r>
            <a:endParaRPr lang="ru-RU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6308036" y="1402522"/>
            <a:ext cx="1403850" cy="1304925"/>
          </a:xfrm>
          <a:prstGeom prst="ellipse">
            <a:avLst/>
          </a:prstGeom>
          <a:solidFill>
            <a:srgbClr val="FFFF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Ноябрь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«Мы –</a:t>
            </a:r>
            <a:r>
              <a:rPr lang="ru-RU" sz="12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помощни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ru-RU" sz="1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</a:t>
            </a:r>
            <a:r>
              <a:rPr lang="ru-RU" sz="12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</a:t>
            </a:r>
            <a:r>
              <a:rPr lang="ru-RU" sz="1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докторов</a:t>
            </a:r>
            <a:r>
              <a:rPr lang="ru-RU" sz="1100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Rectangle 11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48827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9484"/>
            <a:ext cx="12192000" cy="13696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Проживание модуля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рофинформационная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интегрированная   НОД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рофинформационная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беседа </a:t>
            </a:r>
            <a:r>
              <a:rPr lang="ru-RU" sz="2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7203" y="223323"/>
            <a:ext cx="1140662" cy="98072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19739" y="1995694"/>
            <a:ext cx="7752522" cy="4564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2041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79400" y="63500"/>
            <a:ext cx="93345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FF0000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Сюжетно-ролевые игры</a:t>
            </a:r>
            <a:endParaRPr lang="ru-RU" sz="3200" dirty="0">
              <a:solidFill>
                <a:srgbClr val="FF0000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2600" y="914400"/>
            <a:ext cx="332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Полиция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1645286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Магазин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1589" y="128730"/>
            <a:ext cx="1140662" cy="980728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901" y="1549857"/>
            <a:ext cx="4330700" cy="484338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79309" y="2293561"/>
            <a:ext cx="6352942" cy="407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3038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3620" y="525517"/>
            <a:ext cx="332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Пожар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39200" y="1645286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Поликлиника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72690" y="2201229"/>
            <a:ext cx="5241782" cy="4128138"/>
          </a:xfrm>
          <a:prstGeom prst="rect">
            <a:avLst/>
          </a:prstGeom>
        </p:spPr>
      </p:pic>
      <p:pic>
        <p:nvPicPr>
          <p:cNvPr id="8" name="Picture 2" descr="C:\Users\MyComp\Desktop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44141" y="160261"/>
            <a:ext cx="1140662" cy="980728"/>
          </a:xfrm>
          <a:prstGeom prst="rect">
            <a:avLst/>
          </a:prstGeom>
          <a:noFill/>
        </p:spPr>
      </p:pic>
      <p:pic>
        <p:nvPicPr>
          <p:cNvPr id="10" name="Рисунок 9" descr="F:\Мастер класс по пожарной безопасности\Фото Клубничка\СЖРИ\DSC_207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3620" y="984903"/>
            <a:ext cx="4203390" cy="534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74584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693" y="921444"/>
            <a:ext cx="3797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Пожарные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16825" y="921444"/>
            <a:ext cx="4343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Почта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4461" y="171952"/>
            <a:ext cx="1140662" cy="980728"/>
          </a:xfrm>
          <a:prstGeom prst="rect">
            <a:avLst/>
          </a:prstGeom>
          <a:noFill/>
        </p:spPr>
      </p:pic>
      <p:pic>
        <p:nvPicPr>
          <p:cNvPr id="10" name="Рисунок 9" descr="C:\Users\Пользователь\Desktop\362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1524806"/>
            <a:ext cx="5940425" cy="4455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59845" y="1324632"/>
            <a:ext cx="3544616" cy="4973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73136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39484"/>
            <a:ext cx="12191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FF0066"/>
                </a:solidFill>
                <a:latin typeface="Monotype Corsiva" pitchFamily="66" charset="0"/>
                <a:cs typeface="Times New Roman" panose="02020603050405020304" pitchFamily="18" charset="0"/>
              </a:rPr>
              <a:t>Дидактические игры</a:t>
            </a:r>
            <a:endParaRPr lang="ru-RU" sz="3200" dirty="0">
              <a:solidFill>
                <a:srgbClr val="FF0066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48615" y="1362075"/>
            <a:ext cx="5143500" cy="5308600"/>
          </a:xfrm>
          <a:prstGeom prst="rect">
            <a:avLst/>
          </a:prstGeom>
        </p:spPr>
      </p:pic>
      <p:pic>
        <p:nvPicPr>
          <p:cNvPr id="7" name="Рисунок 6" descr="F:\Мастер класс по пожарной безопасности\Фото Клубничка\Дидактические игры\DSC_204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00" y="2844800"/>
            <a:ext cx="5549900" cy="382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Users\MyComp\Desktop\логотип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73639" y="182226"/>
            <a:ext cx="1140662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59451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4424" y="0"/>
            <a:ext cx="12256424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8800" y="223323"/>
            <a:ext cx="11036299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/>
          </a:p>
          <a:p>
            <a:pPr algn="ctr"/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Профессиональная ориентация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система мероприятий, </a:t>
            </a:r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направленных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выявление личностных особенностей, интересов и способностей у каждого человека для оказания ему помощи в разумном выборе профессии, наиболее соответствующих его индивидуальным возможностям.                                                                 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преемственности по профориентации детский сад является первоначальным звеном в единой непрерывной системе образования.  Именно в детском саду дети знакомятся с многообразием и широким выбором профессий.  Профессиональная ориентация дошкольников – это широкое поле деятельности для работников дошкольной организации.   В зависимости от способностей, психологических особенностей темперамента и характера, от воспитания ребенка и привития ему ценности труда у детей формируется система знаний о профессиях, интересы и отношение к определенным видам деятельности.</a:t>
            </a:r>
          </a:p>
          <a:p>
            <a:pPr algn="ctr"/>
            <a:endParaRPr lang="ru-RU" sz="2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377245" y="1831640"/>
            <a:ext cx="9155288" cy="192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800" b="1" dirty="0"/>
              <a:t> </a:t>
            </a:r>
            <a:endParaRPr lang="ru-RU" sz="2400" dirty="0">
              <a:latin typeface="Times New Roman" panose="02020603050405020304" pitchFamily="18" charset="0"/>
            </a:endParaRPr>
          </a:p>
        </p:txBody>
      </p:sp>
      <p:pic>
        <p:nvPicPr>
          <p:cNvPr id="6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7203" y="223323"/>
            <a:ext cx="1140662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9004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1425" y="139484"/>
            <a:ext cx="1180847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0066"/>
                </a:solidFill>
                <a:latin typeface="Monotype Corsiva" pitchFamily="66" charset="0"/>
                <a:cs typeface="Times New Roman" panose="02020603050405020304" pitchFamily="18" charset="0"/>
              </a:rPr>
              <a:t>Наблюдения и </a:t>
            </a:r>
            <a:r>
              <a:rPr lang="ru-RU" sz="3200" dirty="0" smtClean="0">
                <a:solidFill>
                  <a:srgbClr val="FF0066"/>
                </a:solidFill>
                <a:latin typeface="Monotype Corsiva" pitchFamily="66" charset="0"/>
                <a:cs typeface="Times New Roman" panose="02020603050405020304" pitchFamily="18" charset="0"/>
              </a:rPr>
              <a:t>экскурсии</a:t>
            </a:r>
          </a:p>
          <a:p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Экскурсия в библиотеку, школу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94188" y="213049"/>
            <a:ext cx="1140662" cy="980728"/>
          </a:xfrm>
          <a:prstGeom prst="rect">
            <a:avLst/>
          </a:prstGeom>
          <a:noFill/>
        </p:spPr>
      </p:pic>
      <p:pic>
        <p:nvPicPr>
          <p:cNvPr id="10" name="Picture 2" descr="F:\СЕМИНАР\ФОТО ПРОФЕССИИ\Экскурсия в школу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0548" y="1579712"/>
            <a:ext cx="5301467" cy="4089116"/>
          </a:xfrm>
          <a:prstGeom prst="rect">
            <a:avLst/>
          </a:prstGeom>
          <a:noFill/>
        </p:spPr>
      </p:pic>
      <p:pic>
        <p:nvPicPr>
          <p:cNvPr id="11" name="Picture 3" descr="C:\Users\DS81-new\Desktop\Рабочий стол\Фото\Анне Л\SDC1133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91199" y="2075379"/>
            <a:ext cx="6130248" cy="45976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34321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88900" y="94734"/>
            <a:ext cx="119888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FF0066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Виртуальные экскурсии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FF0066"/>
                </a:solidFill>
                <a:latin typeface="Monotype Corsiva" pitchFamily="66" charset="0"/>
                <a:cs typeface="Times New Roman" panose="02020603050405020304" pitchFamily="18" charset="0"/>
              </a:rPr>
              <a:t>Игровые </a:t>
            </a:r>
            <a:r>
              <a:rPr lang="ru-RU" sz="3200" dirty="0">
                <a:solidFill>
                  <a:srgbClr val="FF0066"/>
                </a:solidFill>
                <a:latin typeface="Monotype Corsiva" pitchFamily="66" charset="0"/>
                <a:cs typeface="Times New Roman" panose="02020603050405020304" pitchFamily="18" charset="0"/>
              </a:rPr>
              <a:t>профессиональные пробы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19100" y="1130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77800" y="1324292"/>
            <a:ext cx="427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Инспектор ГИДББ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C:\Users\DS81-new\Desktop\ФОТО ПРОФЕССИИ\Фото\мероприятие с родителями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2921000"/>
            <a:ext cx="5537200" cy="3835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7108387" y="2387600"/>
            <a:ext cx="385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Доктор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C:\Users\MyComp\Desktop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04462" y="171953"/>
            <a:ext cx="1140662" cy="980728"/>
          </a:xfrm>
          <a:prstGeom prst="rect">
            <a:avLst/>
          </a:prstGeom>
          <a:noFill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404" y="1934662"/>
            <a:ext cx="5872413" cy="3871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925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" y="1130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31913" y="617032"/>
            <a:ext cx="427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Судья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009553" y="2176502"/>
            <a:ext cx="385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Продавец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C:\Users\DS81-new\Desktop\ФОТО ПРОФЕССИИ\Фото\мероприятие с родителям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0400" y="2639368"/>
            <a:ext cx="5981700" cy="4066232"/>
          </a:xfrm>
          <a:prstGeom prst="rect">
            <a:avLst/>
          </a:prstGeom>
          <a:noFill/>
        </p:spPr>
      </p:pic>
      <p:pic>
        <p:nvPicPr>
          <p:cNvPr id="11" name="Picture 2" descr="C:\Users\MyComp\Desktop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76380" y="141130"/>
            <a:ext cx="1140662" cy="980728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1913" y="1314966"/>
            <a:ext cx="4110463" cy="501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05849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9100" y="1130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19100" y="631494"/>
            <a:ext cx="4279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Бухгалтер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87972" y="816160"/>
            <a:ext cx="3856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Процедурная медсестра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6380" y="141130"/>
            <a:ext cx="1140662" cy="98072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1492" y="1284175"/>
            <a:ext cx="5161093" cy="479166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92785" y="1314966"/>
            <a:ext cx="4051528" cy="479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8104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300" y="101384"/>
            <a:ext cx="1196339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0066"/>
                </a:solidFill>
                <a:latin typeface="Monotype Corsiva" pitchFamily="66" charset="0"/>
                <a:cs typeface="Times New Roman" panose="02020603050405020304" pitchFamily="18" charset="0"/>
              </a:rPr>
              <a:t>«Гость группы</a:t>
            </a:r>
            <a:r>
              <a:rPr lang="ru-RU" sz="3200" dirty="0" smtClean="0">
                <a:solidFill>
                  <a:srgbClr val="FF0066"/>
                </a:solidFill>
                <a:latin typeface="Monotype Corsiva" pitchFamily="66" charset="0"/>
                <a:cs typeface="Times New Roman" panose="02020603050405020304" pitchFamily="18" charset="0"/>
              </a:rPr>
              <a:t>»</a:t>
            </a:r>
          </a:p>
          <a:p>
            <a:endParaRPr lang="ru-RU" sz="2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гостях – парикмахер, пожарный инспектор, спасатель, инспектор ГИБДД 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4385" y="1407488"/>
            <a:ext cx="5892943" cy="4718050"/>
          </a:xfrm>
          <a:prstGeom prst="rect">
            <a:avLst/>
          </a:prstGeom>
        </p:spPr>
      </p:pic>
      <p:pic>
        <p:nvPicPr>
          <p:cNvPr id="7" name="Picture 3" descr="C:\Users\DS81-new\Desktop\ФОТО ПРОФЕССИИ\IMG_20180425_11164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6559" y="1792342"/>
            <a:ext cx="5549776" cy="4870450"/>
          </a:xfrm>
          <a:prstGeom prst="rect">
            <a:avLst/>
          </a:prstGeom>
          <a:noFill/>
        </p:spPr>
      </p:pic>
      <p:pic>
        <p:nvPicPr>
          <p:cNvPr id="8" name="Picture 2" descr="C:\Users\MyComp\Desktop\логотип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45558" y="151404"/>
            <a:ext cx="1140662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48101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2" descr="C:\Users\DS81-new\Desktop\ФОТО ПРОФЕССИИ\P102066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100" y="236736"/>
            <a:ext cx="6330900" cy="4525764"/>
          </a:xfrm>
          <a:prstGeom prst="rect">
            <a:avLst/>
          </a:prstGeom>
          <a:noFill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72300" y="1137568"/>
            <a:ext cx="5429200" cy="5720432"/>
          </a:xfrm>
          <a:prstGeom prst="rect">
            <a:avLst/>
          </a:prstGeom>
        </p:spPr>
      </p:pic>
      <p:pic>
        <p:nvPicPr>
          <p:cNvPr id="5" name="Picture 2" descr="C:\Users\MyComp\Desktop\логотип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907204" y="133564"/>
            <a:ext cx="1140662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42189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4551" y="711200"/>
            <a:ext cx="55753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 гостях будущие стоматологи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016500" y="1791732"/>
            <a:ext cx="699770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Встреча со студентами колледжа индустрии питания </a:t>
            </a:r>
            <a:r>
              <a:rPr lang="ru-RU" sz="2300" dirty="0" smtClean="0"/>
              <a:t>  </a:t>
            </a:r>
            <a:endParaRPr lang="ru-RU" sz="2300" dirty="0"/>
          </a:p>
        </p:txBody>
      </p:sp>
      <p:pic>
        <p:nvPicPr>
          <p:cNvPr id="11" name="Picture 2" descr="C:\Users\DS81-new\Desktop\ФОТО ПРОФЕССИИ\DSC053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1300" y="2476500"/>
            <a:ext cx="6464300" cy="3928616"/>
          </a:xfrm>
          <a:prstGeom prst="rect">
            <a:avLst/>
          </a:prstGeom>
          <a:noFill/>
        </p:spPr>
      </p:pic>
      <p:pic>
        <p:nvPicPr>
          <p:cNvPr id="7" name="Picture 2" descr="C:\Users\MyComp\Desktop\логотип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76381" y="151404"/>
            <a:ext cx="1140662" cy="980728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59" y="1340779"/>
            <a:ext cx="4938441" cy="4502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613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1" y="174844"/>
            <a:ext cx="1209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FF0066"/>
                </a:solidFill>
                <a:latin typeface="Monotype Corsiva" pitchFamily="66" charset="0"/>
                <a:cs typeface="Times New Roman" panose="02020603050405020304" pitchFamily="18" charset="0"/>
              </a:rPr>
              <a:t>Спектакли, театрализованные игры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8438" y="826742"/>
            <a:ext cx="627947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Кукольный спектакль «Профессия пожарный»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35284" y="161678"/>
            <a:ext cx="1140662" cy="980728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1383" y="1505568"/>
            <a:ext cx="5061641" cy="35095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483049" y="1726259"/>
            <a:ext cx="6439943" cy="4165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20509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1" y="174844"/>
            <a:ext cx="1209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0066"/>
                </a:solidFill>
                <a:latin typeface="Monotype Corsiva" pitchFamily="66" charset="0"/>
                <a:cs typeface="Times New Roman" panose="02020603050405020304" pitchFamily="18" charset="0"/>
              </a:rPr>
              <a:t>Развлечения, праздники</a:t>
            </a:r>
            <a:endParaRPr lang="ru-RU" sz="3200" dirty="0" smtClean="0">
              <a:solidFill>
                <a:srgbClr val="FF0066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8438" y="826742"/>
            <a:ext cx="28723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Развлечение «Цирк»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35284" y="161678"/>
            <a:ext cx="1140662" cy="980728"/>
          </a:xfrm>
          <a:prstGeom prst="rect">
            <a:avLst/>
          </a:prstGeom>
          <a:noFill/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8438" y="1494762"/>
            <a:ext cx="5405762" cy="401857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096000" y="2088853"/>
            <a:ext cx="5838901" cy="38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78729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01" y="174844"/>
            <a:ext cx="12094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0066"/>
                </a:solidFill>
                <a:latin typeface="Monotype Corsiva" pitchFamily="66" charset="0"/>
                <a:cs typeface="Times New Roman" panose="02020603050405020304" pitchFamily="18" charset="0"/>
              </a:rPr>
              <a:t>Развлечения, праздники</a:t>
            </a:r>
            <a:endParaRPr lang="ru-RU" sz="3200" dirty="0" smtClean="0">
              <a:solidFill>
                <a:srgbClr val="FF0066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8438" y="826742"/>
            <a:ext cx="52061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Развлечение «Школа пожарной безопасности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Бабы Яги»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35284" y="161678"/>
            <a:ext cx="1140662" cy="980728"/>
          </a:xfrm>
          <a:prstGeom prst="rect">
            <a:avLst/>
          </a:prstGeom>
          <a:noFill/>
        </p:spPr>
      </p:pic>
      <p:pic>
        <p:nvPicPr>
          <p:cNvPr id="8" name="Рисунок 7" descr="C:\Users\Пользователь\Desktop\DSC_2207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435" y="1648499"/>
            <a:ext cx="5752640" cy="4293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97531" y="1704658"/>
            <a:ext cx="5785148" cy="4211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63861" y="1044458"/>
            <a:ext cx="55969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Развлечение «Школа юных инспекторов ГИБДД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73611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4157" y="139484"/>
            <a:ext cx="100213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Концепция сопровождения профессионального     самоопределения обучающихся в условиях непрерывности образования</a:t>
            </a:r>
            <a:endParaRPr lang="ru-RU" sz="3200" b="1" dirty="0">
              <a:solidFill>
                <a:srgbClr val="FF0000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" y="1536174"/>
            <a:ext cx="11966712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</a:pPr>
            <a:endParaRPr lang="ru-RU" sz="2400" kern="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26051" y="0"/>
            <a:ext cx="1140662" cy="980728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452063" y="1684962"/>
            <a:ext cx="11514651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Дошкольный возраст является первой ступенью профессионального самоопределения человека</a:t>
            </a:r>
            <a:r>
              <a:rPr lang="ru-RU" sz="25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центральным фактором которого является семья, и требует психолого-педагогического сопровождения.                                                    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</a:t>
            </a:r>
          </a:p>
          <a:p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первичного представления о мире профессий и интереса к профессионально - трудовой 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-Формирование позитивных установок к различным видам труда и творчества.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средства: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-Игровая деятельность (сюжетно - ролевые игры, игровые профессиональные пробы, творческие проекты).</a:t>
            </a:r>
          </a:p>
          <a:p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-Педагогическое просвещение родителей о целях, задачах, формах и методах поддержки профессионального самоопределения.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0256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660717" y="101384"/>
            <a:ext cx="2616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7800" y="101384"/>
            <a:ext cx="118745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rgbClr val="FF0066"/>
                </a:solidFill>
                <a:latin typeface="Monotype Corsiva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Чтение художественной литературы и беседы за </a:t>
            </a:r>
            <a:r>
              <a:rPr lang="ru-RU" sz="3200" dirty="0" smtClean="0">
                <a:solidFill>
                  <a:srgbClr val="FF0066"/>
                </a:solidFill>
                <a:latin typeface="Monotype Corsiva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ней</a:t>
            </a:r>
            <a:endParaRPr lang="ru-RU" sz="3200" dirty="0">
              <a:solidFill>
                <a:srgbClr val="FF0066"/>
              </a:solidFill>
              <a:latin typeface="Monotype Corsiva" pitchFamily="66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3200" dirty="0" smtClean="0">
                <a:solidFill>
                  <a:srgbClr val="FF0066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200" dirty="0">
                <a:solidFill>
                  <a:srgbClr val="FF0066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с </a:t>
            </a:r>
            <a:r>
              <a:rPr lang="ru-RU" sz="3200" dirty="0" err="1">
                <a:solidFill>
                  <a:srgbClr val="FF0066"/>
                </a:solidFill>
                <a:latin typeface="Monotype Corsiva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лепбуками</a:t>
            </a:r>
            <a:endParaRPr lang="ru-RU" sz="3200" dirty="0">
              <a:solidFill>
                <a:srgbClr val="FF0066"/>
              </a:solidFill>
              <a:latin typeface="Monotype Corsiva" pitchFamily="66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F:\Мастер класс по пожарной безопасности\Фото Малинка\DSC_209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8485" y="2094230"/>
            <a:ext cx="5270500" cy="3989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F:\Мастер класс по пожарной безопасности\Фото Березка\DSC_212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38900" y="2844800"/>
            <a:ext cx="5163185" cy="375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Users\MyComp\Desktop\логотип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45558" y="182226"/>
            <a:ext cx="1140662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17704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44033" y="19754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80764" y="342919"/>
            <a:ext cx="11582636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Продуктивная деятельность (рисование, лепка, аппликация, ручной труд</a:t>
            </a:r>
            <a:r>
              <a:rPr lang="ru-RU" sz="25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5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Творческое 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моделирование и </a:t>
            </a: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проектирование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Просмотр диафильмов, фильмов о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профессии</a:t>
            </a:r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Мультимедийные презентации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Компьютерные игры на тему профессионального самоопределения. </a:t>
            </a:r>
          </a:p>
        </p:txBody>
      </p:sp>
      <p:pic>
        <p:nvPicPr>
          <p:cNvPr id="7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66107" y="130855"/>
            <a:ext cx="1140662" cy="980728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9240" y="2472132"/>
            <a:ext cx="6074315" cy="39924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22982" y="2472132"/>
            <a:ext cx="5040418" cy="399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75332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2100" y="227251"/>
            <a:ext cx="11531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anose="03010101010201010101" pitchFamily="66" charset="0"/>
                <a:ea typeface="Calibri" panose="020F0502020204030204" pitchFamily="34" charset="0"/>
              </a:rPr>
              <a:t>Технологическая карта</a:t>
            </a:r>
            <a:r>
              <a:rPr lang="ru-RU" sz="2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2600" b="1" dirty="0">
              <a:solidFill>
                <a:srgbClr val="FF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927100" y="1663700"/>
            <a:ext cx="10896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5833" y="182226"/>
            <a:ext cx="1140662" cy="980728"/>
          </a:xfrm>
          <a:prstGeom prst="rect">
            <a:avLst/>
          </a:prstGeom>
          <a:noFill/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947484095"/>
              </p:ext>
            </p:extLst>
          </p:nvPr>
        </p:nvGraphicFramePr>
        <p:xfrm>
          <a:off x="121185" y="1039278"/>
          <a:ext cx="11875308" cy="5370335"/>
        </p:xfrm>
        <a:graphic>
          <a:graphicData uri="http://schemas.openxmlformats.org/drawingml/2006/table">
            <a:tbl>
              <a:tblPr firstRow="1" firstCol="1" bandRow="1"/>
              <a:tblGrid>
                <a:gridCol w="1546586"/>
                <a:gridCol w="2002394"/>
                <a:gridCol w="2002394"/>
                <a:gridCol w="4848722"/>
                <a:gridCol w="1475212"/>
              </a:tblGrid>
              <a:tr h="11640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Профессия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тип профессии, сопряжённые профессии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0" marR="4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Методическое обеспечение (методическая и художественная литература, картотеки, наглядный материал)</a:t>
                      </a:r>
                    </a:p>
                  </a:txBody>
                  <a:tcPr marL="40540" marR="4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Развивающая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предметно-пространственная среда</a:t>
                      </a:r>
                    </a:p>
                  </a:txBody>
                  <a:tcPr marL="40540" marR="4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Работа с детьми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соответствии с направлениями развития (занятия, игры, беседы, ситуации, профессиональные пробы, продуктивная деятельность, чтение худ. литературы, театрализованная, музыкальная деятельность, экскурсии, просмотры конкретных фильмов и др.)</a:t>
                      </a:r>
                    </a:p>
                  </a:txBody>
                  <a:tcPr marL="40540" marR="4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dirty="0" smtClean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Технологии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540" marR="4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613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540" marR="4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540" marR="4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540" marR="4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Познавательное развитие: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Речевое развитие: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Социально-коммуникативное развитие: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Художественно-эстетическое развитие: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Физическое развитие: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540" marR="4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40540" marR="4054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336920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927100" y="1663700"/>
            <a:ext cx="10896600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5833" y="182226"/>
            <a:ext cx="1140662" cy="980728"/>
          </a:xfrm>
          <a:prstGeom prst="rect">
            <a:avLst/>
          </a:prstGeom>
          <a:noFill/>
        </p:spPr>
      </p:pic>
      <p:graphicFrame>
        <p:nvGraphicFramePr>
          <p:cNvPr id="11" name="Таблица 10"/>
          <p:cNvGraphicFramePr>
            <a:graphicFrameLocks noGrp="1"/>
          </p:cNvGraphicFramePr>
          <p:nvPr/>
        </p:nvGraphicFramePr>
        <p:xfrm>
          <a:off x="435426" y="889798"/>
          <a:ext cx="10624458" cy="5576316"/>
        </p:xfrm>
        <a:graphic>
          <a:graphicData uri="http://schemas.openxmlformats.org/drawingml/2006/table">
            <a:tbl>
              <a:tblPr/>
              <a:tblGrid>
                <a:gridCol w="1440107"/>
                <a:gridCol w="2915614"/>
                <a:gridCol w="2083346"/>
                <a:gridCol w="2954354"/>
                <a:gridCol w="1231037"/>
              </a:tblGrid>
              <a:tr h="13143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Профессия, тип профессии, сопряжённые профессии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209" marR="552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Методическое обеспечение (методическая и художественная литература, картотеки, наглядный материал)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209" marR="552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Развивающая предметно-пространственная среда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209" marR="552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Работа с детьми в соответствии с направлениями развития (занятия, игры, беседы, ситуации, профессиональные пробы, продуктивная деятельность, чтение художественной литературы, театрализованная, музыкальная деятельность, экскурсии, просмотры конкретных фильмов и др.)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209" marR="552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900" b="1">
                          <a:latin typeface="Times New Roman"/>
                          <a:ea typeface="Times New Roman"/>
                          <a:cs typeface="Times New Roman"/>
                        </a:rPr>
                        <a:t>Технологии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209" marR="5520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6193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Космонавт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«человек-человек»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u="sng">
                          <a:latin typeface="Times New Roman"/>
                          <a:ea typeface="Times New Roman"/>
                          <a:cs typeface="Times New Roman"/>
                        </a:rPr>
                        <a:t>Сопряженные профессии: </a:t>
                      </a: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инженер-конструктор, космобиолог, астролог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209" marR="55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u="sng">
                          <a:latin typeface="Times New Roman"/>
                          <a:ea typeface="Times New Roman"/>
                          <a:cs typeface="Times New Roman"/>
                        </a:rPr>
                        <a:t>Методическая и художественная литература: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 Е.А.Паникова, В.В.Инкина «Беседы о космосе» (методическое пособие);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 П.Клушанцева «О чём рассказал телескоп»;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 И.Холи «Я тоже к звёздам полечу»;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  Г.Юрлин «Что внутри» (рассказ «Счастливого пути, космонавт»);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 Е.П.Левин «Твоя вселенная»;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 К.А.Порцевский «Моя первая книга о космосе»;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 Л.Талимонова «Сказки о созвездиях»;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 Н.Носов «Незнайка на луне»;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 детская  энциклопедия «Космос» (М., 2018г.);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>
                          <a:latin typeface="Times New Roman"/>
                          <a:ea typeface="Times New Roman"/>
                          <a:cs typeface="Times New Roman"/>
                        </a:rPr>
                        <a:t>- энциклопедия «Космос в картинках» </a:t>
                      </a:r>
                      <a:endParaRPr lang="ru-RU" sz="90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209" marR="55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костюм космонавта;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лепбук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«Космос»;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макет ракеты;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шлем, скафандр, баллоны;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питание для космонавтов;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медаль «Юный космонавт»;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портрет Ю.А.Гагарина;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панно «Космическое пространство»;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глобус;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куклы: космонавт, Белка и Стрелка;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инопланетяне (поделка);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настольная игра «Тише едешь – дальше будешь»;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209" marR="55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b="1" u="sng" dirty="0">
                          <a:latin typeface="Times New Roman"/>
                          <a:ea typeface="Times New Roman"/>
                          <a:cs typeface="Times New Roman"/>
                        </a:rPr>
                        <a:t>Познавательное развитие:                         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беседы: «Неизвестная вселенная», «Планеты солнечной системы», «Первооткрыватели космоса», «Земля – какая она?»;                                                - интегрированные занятия «Школа                  космических профессий», «Сколько звёзд на небе»;</a:t>
                      </a:r>
                      <a:r>
                        <a:rPr lang="ru-RU" sz="1000" b="1" u="sng" dirty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наблюдения: за звёздным небом, за луной, за частями суток;</a:t>
                      </a:r>
                      <a:r>
                        <a:rPr lang="ru-RU" sz="1000" b="1" u="sng" dirty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моделирование солнечных часов, телескопа;</a:t>
                      </a:r>
                      <a:r>
                        <a:rPr lang="ru-RU" sz="1000" b="1" u="sng" dirty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        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опыты, эксперименты: с глобусом и лампой, «Почему всё падает на землю»;                                                             - дидактические игры: «Найди отличия», «Собери картинку», «Найди пару», «Найди тень», «Звёзды на небе», «День – ночь», «Я начну, а ты продолжи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» .</a:t>
                      </a:r>
                      <a:r>
                        <a:rPr lang="ru-RU" sz="1000" b="1" u="sng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      </a:t>
                      </a:r>
                      <a:r>
                        <a:rPr lang="ru-RU" sz="1000" b="1" u="sng" dirty="0">
                          <a:latin typeface="Times New Roman"/>
                          <a:ea typeface="Times New Roman"/>
                          <a:cs typeface="Times New Roman"/>
                        </a:rPr>
                        <a:t>Речевое развитие:                                              </a:t>
                      </a:r>
                      <a:r>
                        <a:rPr lang="ru-RU" sz="1000" b="1" u="sng" dirty="0" smtClean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беседы по картинкам;</a:t>
                      </a:r>
                      <a:r>
                        <a:rPr lang="ru-RU" sz="1000" b="1" u="sng" dirty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словесные игры: «Ассоциации», «Скажи наоборот»;</a:t>
                      </a:r>
                      <a:r>
                        <a:rPr lang="ru-RU" sz="1000" b="1" u="sng" dirty="0">
                          <a:latin typeface="Times New Roman"/>
                          <a:ea typeface="Times New Roman"/>
                          <a:cs typeface="Times New Roman"/>
                        </a:rPr>
                        <a:t>                                          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пальчиковые игры: «Космос</a:t>
                      </a:r>
                      <a:r>
                        <a:rPr lang="ru-RU" sz="1000" dirty="0" smtClean="0">
                          <a:latin typeface="Times New Roman"/>
                          <a:ea typeface="Times New Roman"/>
                          <a:cs typeface="Times New Roman"/>
                        </a:rPr>
                        <a:t>»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209" marR="55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проектная деятельность;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ИКТ;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лепбукинг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;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игровые технологии (сюжетно ролевых, дидактических игр);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исследователь </a:t>
                      </a:r>
                      <a:r>
                        <a:rPr lang="ru-RU" sz="1000" dirty="0" err="1">
                          <a:latin typeface="Times New Roman"/>
                          <a:ea typeface="Times New Roman"/>
                          <a:cs typeface="Times New Roman"/>
                        </a:rPr>
                        <a:t>ская</a:t>
                      </a: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 деятельность;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000" dirty="0">
                          <a:latin typeface="Times New Roman"/>
                          <a:ea typeface="Times New Roman"/>
                          <a:cs typeface="Times New Roman"/>
                        </a:rPr>
                        <a:t>- технология интегрированного занятия.</a:t>
                      </a:r>
                      <a:endParaRPr lang="ru-RU" sz="9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5209" marR="5520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Технологическая карта </a:t>
            </a:r>
            <a:endParaRPr kumimoji="0" lang="ru-RU" sz="9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Готовимся к полёту на луну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1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97469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45558" y="192501"/>
            <a:ext cx="1140662" cy="980728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781235" y="2492120"/>
            <a:ext cx="963465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 ЗА ВНИМАНИЕ</a:t>
            </a:r>
            <a:endParaRPr lang="ru-RU" sz="60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180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66045" y="179249"/>
            <a:ext cx="1046480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И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нновационный 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проект  «Модель формирования предпосылок профессионального 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самоопределения </a:t>
            </a: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у детей дошкольного возраста</a:t>
            </a:r>
          </a:p>
          <a:p>
            <a:pPr algn="ctr"/>
            <a:endParaRPr lang="ru-RU" sz="25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 инновационного 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</a:p>
          <a:p>
            <a:pPr algn="ctr"/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№38»</a:t>
            </a:r>
          </a:p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№55»</a:t>
            </a:r>
          </a:p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№56»</a:t>
            </a:r>
          </a:p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№81»</a:t>
            </a:r>
          </a:p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№144»</a:t>
            </a:r>
          </a:p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№221»</a:t>
            </a:r>
          </a:p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№222»</a:t>
            </a:r>
          </a:p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МДОУ «Детский сад №237»</a:t>
            </a:r>
          </a:p>
          <a:p>
            <a:pPr algn="ctr"/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Руководитель проекта</a:t>
            </a:r>
            <a:r>
              <a:rPr lang="ru-RU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М.В.Плескевич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начальник отдела дошкольного образования д</a:t>
            </a:r>
            <a:r>
              <a:rPr lang="ru-RU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епартамента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 мэрии г. Ярославля</a:t>
            </a:r>
          </a:p>
          <a:p>
            <a:pPr marL="342900" indent="-342900">
              <a:buFontTx/>
              <a:buAutoNum type="arabicPeriod"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76380" y="0"/>
            <a:ext cx="1140662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946885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65252" y="1848060"/>
            <a:ext cx="10731500" cy="18987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Идея проекта: 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разработать и апробировать модель формирования предпосылок профессионального самоопределения детей дошкольного возраста, как необходимого компонента в системе сопровождения профессионального самоопределения обучающихся в условиях  непрерывного   образования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907203" y="223323"/>
            <a:ext cx="1140662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87367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Рисунок 8" descr="C:\Users\1\Downloads\скан 5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9395" y="120650"/>
            <a:ext cx="6353810" cy="661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 descr="C:\Users\MyComp\Desktop\логотип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35284" y="161678"/>
            <a:ext cx="1140662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734406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4426" y="101384"/>
            <a:ext cx="39137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66106" y="0"/>
            <a:ext cx="1140662" cy="980728"/>
          </a:xfrm>
          <a:prstGeom prst="rect">
            <a:avLst/>
          </a:prstGeom>
          <a:noFill/>
        </p:spPr>
      </p:pic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56854" y="964964"/>
          <a:ext cx="11620073" cy="5380132"/>
        </p:xfrm>
        <a:graphic>
          <a:graphicData uri="http://schemas.openxmlformats.org/drawingml/2006/table">
            <a:tbl>
              <a:tblPr/>
              <a:tblGrid>
                <a:gridCol w="2960731"/>
                <a:gridCol w="2351007"/>
                <a:gridCol w="1909714"/>
                <a:gridCol w="2836948"/>
                <a:gridCol w="1561673"/>
              </a:tblGrid>
              <a:tr h="21955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Признаки профессии и трудового процесса (</a:t>
                      </a:r>
                      <a:r>
                        <a:rPr lang="ru-RU" sz="1600" b="1" dirty="0" err="1" smtClean="0">
                          <a:latin typeface="Times New Roman"/>
                          <a:ea typeface="Calibri"/>
                          <a:cs typeface="Times New Roman"/>
                        </a:rPr>
                        <a:t>профессиограмма</a:t>
                      </a:r>
                      <a:r>
                        <a:rPr lang="ru-RU" sz="1600" b="1" dirty="0" smtClean="0">
                          <a:latin typeface="Times New Roman"/>
                          <a:ea typeface="Calibri"/>
                          <a:cs typeface="Times New Roman"/>
                        </a:rPr>
                        <a:t>): внешний вид, орудия труда, результат труда, качества личности.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788" marR="55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Методическое обеспечение совместной деятельности в контексте культурно-смысловых практик 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i="1" dirty="0">
                          <a:latin typeface="Times New Roman"/>
                          <a:ea typeface="Calibri"/>
                          <a:cs typeface="Times New Roman"/>
                        </a:rPr>
                        <a:t>(Литература, игровые пособия, ИКТ)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788" marR="55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РППС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788" marR="55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159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1590" algn="l"/>
                          <a:tab pos="2721610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Форма организации детской деятельности (культурно-смысловые практики)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788" marR="55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2721610" algn="l"/>
                        </a:tabLst>
                      </a:pPr>
                      <a:r>
                        <a:rPr lang="ru-RU" sz="1600" b="1" dirty="0">
                          <a:latin typeface="Times New Roman"/>
                          <a:ea typeface="Calibri"/>
                          <a:cs typeface="Times New Roman"/>
                        </a:rPr>
                        <a:t>Типы работ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291465" algn="l"/>
                          <a:tab pos="2721610" algn="l"/>
                        </a:tabLst>
                      </a:pPr>
                      <a:r>
                        <a:rPr lang="ru-RU" sz="1600" b="1" i="1" dirty="0">
                          <a:latin typeface="Times New Roman"/>
                          <a:ea typeface="Calibri"/>
                          <a:cs typeface="Times New Roman"/>
                        </a:rPr>
                        <a:t>(по образцу, по словесному описанию, по незаконченному продукту, по схеме)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5788" marR="55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8456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788" marR="55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788" marR="55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788" marR="55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788" marR="55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9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5788" marR="5578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2225" name="Rectangle 1"/>
          <p:cNvSpPr>
            <a:spLocks noChangeArrowheads="1"/>
          </p:cNvSpPr>
          <p:nvPr/>
        </p:nvSpPr>
        <p:spPr bwMode="auto">
          <a:xfrm>
            <a:off x="0" y="-2232"/>
            <a:ext cx="49686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22225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92100" algn="l"/>
                <a:tab pos="2720975" algn="l"/>
              </a:tabLst>
            </a:pPr>
            <a:r>
              <a:rPr kumimoji="0" lang="ru-RU" sz="24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Ознакомление детей   с профессией </a:t>
            </a:r>
            <a:endParaRPr kumimoji="0" lang="ru-RU" sz="240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8882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10207"/>
            <a:ext cx="1194261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П</a:t>
            </a:r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едагогические технологии сопровождения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профессионального самоопределения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35937" y="750905"/>
            <a:ext cx="10896300" cy="56048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Технология 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проектной деятельности  </a:t>
            </a: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(Л.С. Киселева, Т.А. Данилина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Т.С.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Лагода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М.Б. Зуйкова</a:t>
            </a: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                                                                                                                    -Технология 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исследовательской деятельности (А.И. Савенков, Н.А. Короткова</a:t>
            </a: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     </a:t>
            </a:r>
            <a:r>
              <a:rPr lang="ru-RU" sz="2500" dirty="0"/>
              <a:t>- 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Педагогическая технология организации сюжетно-ролевых игр (Д.Б.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Эльконин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А.В. Запорожец, Р.И. Жуковская, Д.В. </a:t>
            </a:r>
            <a:r>
              <a:rPr lang="ru-RU" sz="25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Менджерицкая</a:t>
            </a:r>
            <a:r>
              <a:rPr lang="ru-RU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А.П. Усова, Н.Я. Михайленко). </a:t>
            </a: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                              -Технология 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интегрированного обучения (Л.А.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Венгер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Е.Е. Кравцова, О.А. </a:t>
            </a:r>
            <a:r>
              <a:rPr lang="ru-RU" sz="25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Скоролупова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                                                      </a:t>
            </a: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   -Информационно-коммуникационные </a:t>
            </a:r>
            <a:r>
              <a:rPr lang="ru-RU" sz="2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технологии  (мультимедийные презентации, виртуальные </a:t>
            </a: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экскурсии, фильмы)                                                                                                                                                                                 </a:t>
            </a:r>
            <a:endParaRPr lang="ru-RU" sz="25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5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-Технология </a:t>
            </a:r>
            <a:r>
              <a:rPr lang="ru-RU" sz="2500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лепбукинга</a:t>
            </a:r>
            <a:endParaRPr lang="ru-RU" sz="25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51338" y="160261"/>
            <a:ext cx="1140662" cy="98072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8548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210207"/>
            <a:ext cx="11942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Monotype Corsiva" pitchFamily="66" charset="0"/>
                <a:cs typeface="Times New Roman" panose="02020603050405020304" pitchFamily="18" charset="0"/>
              </a:rPr>
              <a:t>Модульный принцип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35937" y="750905"/>
            <a:ext cx="10896300" cy="4830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C:\Users\MyComp\Desktop\логотип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051338" y="160261"/>
            <a:ext cx="1140662" cy="980728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533400" y="1140989"/>
            <a:ext cx="112014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Calibri" panose="020F0502020204030204" pitchFamily="34" charset="0"/>
              </a:rPr>
              <a:t>Модульный принцип организации педагогического процесса – это способ реализации современных    требований к организации работы в дошкольном учреждении, опирающийся на фундаментальные положения детской психологии и дошкольной педагогики. Он даёт возможность реализовать требования ФГОС ДО, позволяет строить педагогический процесс на основе комплексно-тематического принципа, делает жизнь детей в детском саду более интересной, а образовательную деятельность мотивированной. </a:t>
            </a:r>
            <a:endParaRPr lang="ru-RU" sz="2400" dirty="0" smtClean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endParaRPr lang="ru-RU" sz="2400" dirty="0">
              <a:latin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– это унифицированный, функционально законченный узел, оформленный конструктивно, как самостоятельное изделие.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34124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1414</TotalTime>
  <Words>1598</Words>
  <Application>Microsoft Office PowerPoint</Application>
  <PresentationFormat>Произвольный</PresentationFormat>
  <Paragraphs>219</Paragraphs>
  <Slides>34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DS81-new</cp:lastModifiedBy>
  <cp:revision>143</cp:revision>
  <dcterms:created xsi:type="dcterms:W3CDTF">2017-11-10T10:20:47Z</dcterms:created>
  <dcterms:modified xsi:type="dcterms:W3CDTF">2018-12-12T06:02:07Z</dcterms:modified>
</cp:coreProperties>
</file>