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9" r:id="rId4"/>
    <p:sldId id="260" r:id="rId5"/>
    <p:sldId id="278" r:id="rId6"/>
    <p:sldId id="271" r:id="rId7"/>
    <p:sldId id="256" r:id="rId8"/>
    <p:sldId id="272" r:id="rId9"/>
    <p:sldId id="275" r:id="rId10"/>
    <p:sldId id="281" r:id="rId11"/>
    <p:sldId id="276" r:id="rId12"/>
    <p:sldId id="273" r:id="rId13"/>
    <p:sldId id="274" r:id="rId14"/>
    <p:sldId id="261" r:id="rId15"/>
    <p:sldId id="264" r:id="rId16"/>
    <p:sldId id="263" r:id="rId17"/>
    <p:sldId id="265" r:id="rId18"/>
    <p:sldId id="259" r:id="rId19"/>
    <p:sldId id="266" r:id="rId20"/>
    <p:sldId id="267" r:id="rId21"/>
    <p:sldId id="262" r:id="rId22"/>
    <p:sldId id="285" r:id="rId23"/>
    <p:sldId id="277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Среднее профессиональное образование</c:v>
                </c:pt>
                <c:pt idx="1">
                  <c:v>Высшее профессиональное образование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2005-2006</c:v>
                </c:pt>
                <c:pt idx="1">
                  <c:v>2010-2011</c:v>
                </c:pt>
                <c:pt idx="2">
                  <c:v>2015-2016</c:v>
                </c:pt>
                <c:pt idx="3">
                  <c:v>2018-2019</c:v>
                </c:pt>
                <c:pt idx="4">
                  <c:v>2021-2022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FED-450A-B32D-B352B657F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062136"/>
        <c:axId val="127062528"/>
      </c:lineChart>
      <c:catAx>
        <c:axId val="12706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062528"/>
        <c:crosses val="autoZero"/>
        <c:auto val="1"/>
        <c:lblAlgn val="ctr"/>
        <c:lblOffset val="100"/>
        <c:noMultiLvlLbl val="0"/>
      </c:catAx>
      <c:valAx>
        <c:axId val="12706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06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  <c:pt idx="5">
                  <c:v>2015-2016</c:v>
                </c:pt>
                <c:pt idx="6">
                  <c:v>2016-2017</c:v>
                </c:pt>
                <c:pt idx="7">
                  <c:v>2017-2018</c:v>
                </c:pt>
                <c:pt idx="8">
                  <c:v>2018-2019</c:v>
                </c:pt>
                <c:pt idx="9">
                  <c:v>2019-2020</c:v>
                </c:pt>
                <c:pt idx="10">
                  <c:v>2020-2021</c:v>
                </c:pt>
                <c:pt idx="11">
                  <c:v>2021-2022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 formatCode="0%">
                  <c:v>0.28000000000000008</c:v>
                </c:pt>
                <c:pt idx="1">
                  <c:v>0.28700000000000003</c:v>
                </c:pt>
                <c:pt idx="2">
                  <c:v>0.31400000000000006</c:v>
                </c:pt>
                <c:pt idx="3" formatCode="0%">
                  <c:v>0.33000000000000007</c:v>
                </c:pt>
                <c:pt idx="4">
                  <c:v>0.38600000000000007</c:v>
                </c:pt>
                <c:pt idx="5">
                  <c:v>0.443</c:v>
                </c:pt>
                <c:pt idx="6" formatCode="0%">
                  <c:v>0.48100000000000004</c:v>
                </c:pt>
                <c:pt idx="7">
                  <c:v>0.49000000000000005</c:v>
                </c:pt>
                <c:pt idx="8">
                  <c:v>0.51300000000000001</c:v>
                </c:pt>
                <c:pt idx="9" formatCode="0%">
                  <c:v>0.51500000000000001</c:v>
                </c:pt>
                <c:pt idx="10">
                  <c:v>0.54</c:v>
                </c:pt>
                <c:pt idx="11" formatCode="0%">
                  <c:v>0.60000000000000009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AA4-4B2A-8D7F-0122FAEB2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389488"/>
        <c:axId val="236389880"/>
      </c:lineChart>
      <c:catAx>
        <c:axId val="23638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389880"/>
        <c:crosses val="autoZero"/>
        <c:auto val="1"/>
        <c:lblAlgn val="ctr"/>
        <c:lblOffset val="100"/>
        <c:noMultiLvlLbl val="0"/>
      </c:catAx>
      <c:valAx>
        <c:axId val="236389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38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Удовлетворенность качеством образовательной услуги</c:v>
                </c:pt>
                <c:pt idx="1">
                  <c:v>Удовлетворенность профессионализмом педагогов</c:v>
                </c:pt>
                <c:pt idx="2">
                  <c:v>Удовлетворенность материально-технической базой</c:v>
                </c:pt>
                <c:pt idx="3">
                  <c:v>Удовлетворенность стоимостью услуг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0.96000000000000019</c:v>
                </c:pt>
                <c:pt idx="3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060960"/>
        <c:axId val="236390272"/>
      </c:barChart>
      <c:catAx>
        <c:axId val="12706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236390272"/>
        <c:crosses val="autoZero"/>
        <c:auto val="1"/>
        <c:lblAlgn val="ctr"/>
        <c:lblOffset val="100"/>
        <c:noMultiLvlLbl val="0"/>
      </c:catAx>
      <c:valAx>
        <c:axId val="236390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7060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 детском саду</c:v>
                </c:pt>
                <c:pt idx="1">
                  <c:v>в других учреждениях города </c:v>
                </c:pt>
                <c:pt idx="2">
                  <c:v>не охвачены доп образованием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0.08113</cdr:x>
      <cdr:y>0.36348</cdr:y>
    </cdr:from>
    <cdr:to>
      <cdr:x>0.22621</cdr:x>
      <cdr:y>0.50607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6089" y="1581623"/>
          <a:ext cx="1012331" cy="620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37 человек (</a:t>
          </a:r>
          <a:r>
            <a:rPr lang="ru-RU" dirty="0" smtClean="0"/>
            <a:t>20</a:t>
          </a:r>
          <a:r>
            <a:rPr lang="ru-RU" sz="1100" dirty="0" smtClean="0"/>
            <a:t>%)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0.34165</cdr:x>
      <cdr:y>0.5461</cdr:y>
    </cdr:from>
    <cdr:to>
      <cdr:x>0.52886</cdr:x>
      <cdr:y>0.6912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83972" y="2376261"/>
          <a:ext cx="1306285" cy="631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128 человек</a:t>
          </a:r>
        </a:p>
        <a:p xmlns:a="http://schemas.openxmlformats.org/drawingml/2006/main">
          <a:pPr algn="ctr"/>
          <a:r>
            <a:rPr lang="ru-RU" dirty="0" smtClean="0"/>
            <a:t>(70%)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0.21529</cdr:x>
      <cdr:y>0.15333</cdr:y>
    </cdr:from>
    <cdr:to>
      <cdr:x>0.30733</cdr:x>
      <cdr:y>0.23339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02229" y="667204"/>
          <a:ext cx="642257" cy="348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0.21373</cdr:x>
      <cdr:y>0.08756</cdr:y>
    </cdr:from>
    <cdr:to>
      <cdr:x>0.33073</cdr:x>
      <cdr:y>0.27769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91342" y="381000"/>
          <a:ext cx="816396" cy="827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18 человек</a:t>
          </a:r>
        </a:p>
        <a:p xmlns:a="http://schemas.openxmlformats.org/drawingml/2006/main">
          <a:pPr algn="ctr"/>
          <a:r>
            <a:rPr lang="ru-RU" dirty="0" smtClean="0"/>
            <a:t>(10%)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5DC8-D095-4BEB-AE3B-7B9D00F51DD3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631-4CA4-4874-B983-815F18EBC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1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5DC8-D095-4BEB-AE3B-7B9D00F51DD3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631-4CA4-4874-B983-815F18EBC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6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5DC8-D095-4BEB-AE3B-7B9D00F51DD3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631-4CA4-4874-B983-815F18EBC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8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5DC8-D095-4BEB-AE3B-7B9D00F51DD3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631-4CA4-4874-B983-815F18EBC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0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5DC8-D095-4BEB-AE3B-7B9D00F51DD3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631-4CA4-4874-B983-815F18EBC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24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5DC8-D095-4BEB-AE3B-7B9D00F51DD3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631-4CA4-4874-B983-815F18EBC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1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5DC8-D095-4BEB-AE3B-7B9D00F51DD3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631-4CA4-4874-B983-815F18EBC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2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5DC8-D095-4BEB-AE3B-7B9D00F51DD3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631-4CA4-4874-B983-815F18EBC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5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5DC8-D095-4BEB-AE3B-7B9D00F51DD3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631-4CA4-4874-B983-815F18EBC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7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5DC8-D095-4BEB-AE3B-7B9D00F51DD3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631-4CA4-4874-B983-815F18EBC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3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5DC8-D095-4BEB-AE3B-7B9D00F51DD3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7631-4CA4-4874-B983-815F18EBC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5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85DC8-D095-4BEB-AE3B-7B9D00F51DD3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C7631-4CA4-4874-B983-815F18EBC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4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Платные </a:t>
            </a:r>
            <a:r>
              <a:rPr lang="ru-RU" b="1" dirty="0" smtClean="0"/>
              <a:t>образовательные услуги </a:t>
            </a:r>
            <a:r>
              <a:rPr lang="ru-RU" b="1" dirty="0" smtClean="0"/>
              <a:t>в </a:t>
            </a:r>
            <a:br>
              <a:rPr lang="ru-RU" b="1" dirty="0" smtClean="0"/>
            </a:br>
            <a:r>
              <a:rPr lang="ru-RU" b="1" dirty="0" smtClean="0"/>
              <a:t>МДОУ «Детский сад № 81»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7399" y="4240527"/>
            <a:ext cx="5900057" cy="1655762"/>
          </a:xfrm>
        </p:spPr>
        <p:txBody>
          <a:bodyPr/>
          <a:lstStyle/>
          <a:p>
            <a:pPr algn="r"/>
            <a:r>
              <a:rPr lang="ru-RU" dirty="0" smtClean="0"/>
              <a:t>Заведующий МДОУ «Детский сад № 81» </a:t>
            </a:r>
          </a:p>
          <a:p>
            <a:pPr algn="r"/>
            <a:r>
              <a:rPr lang="ru-RU" dirty="0" err="1" smtClean="0"/>
              <a:t>Халиченко</a:t>
            </a:r>
            <a:r>
              <a:rPr lang="ru-RU" dirty="0" smtClean="0"/>
              <a:t> Валентина Эдуардовна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09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1" y="24538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Открытые мероприятия</a:t>
            </a:r>
            <a:br>
              <a:rPr lang="ru-RU" dirty="0" smtClean="0"/>
            </a:br>
            <a:r>
              <a:rPr lang="ru-RU" dirty="0" smtClean="0"/>
              <a:t>«Ритмика»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62"/>
          <a:stretch/>
        </p:blipFill>
        <p:spPr>
          <a:xfrm>
            <a:off x="5894346" y="427648"/>
            <a:ext cx="5801784" cy="28430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69" y="3428999"/>
            <a:ext cx="4135315" cy="3101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0" y="1767254"/>
            <a:ext cx="4700953" cy="35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2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Укрепление материально-технической базы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33" y="3921927"/>
            <a:ext cx="3218079" cy="2413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3695699"/>
            <a:ext cx="3098801" cy="2324101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33" y="1141501"/>
            <a:ext cx="3470912" cy="2603184"/>
          </a:xfrm>
        </p:spPr>
      </p:pic>
      <p:pic>
        <p:nvPicPr>
          <p:cNvPr id="2051" name="Picture 3" descr="C:\Users\DS81-new\Downloads\IMG-20220401-WA0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3972" y="2296886"/>
            <a:ext cx="2931885" cy="2198914"/>
          </a:xfrm>
          <a:prstGeom prst="rect">
            <a:avLst/>
          </a:prstGeom>
          <a:noFill/>
        </p:spPr>
      </p:pic>
      <p:pic>
        <p:nvPicPr>
          <p:cNvPr id="2055" name="Picture 7" descr="C:\Users\DS81-new\Downloads\IMG-20220401-WA0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695450"/>
            <a:ext cx="2590800" cy="1943100"/>
          </a:xfrm>
          <a:prstGeom prst="rect">
            <a:avLst/>
          </a:prstGeom>
          <a:noFill/>
        </p:spPr>
      </p:pic>
      <p:pic>
        <p:nvPicPr>
          <p:cNvPr id="2062" name="Picture 14" descr="C:\Users\DS81-new\Downloads\IMG-20220330-WA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13521" y="261257"/>
            <a:ext cx="1781855" cy="3167743"/>
          </a:xfrm>
          <a:prstGeom prst="rect">
            <a:avLst/>
          </a:prstGeom>
          <a:noFill/>
        </p:spPr>
      </p:pic>
      <p:pic>
        <p:nvPicPr>
          <p:cNvPr id="2063" name="Picture 15" descr="C:\Users\DS81-new\Downloads\IMG-20220330-WA0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29325" y="4506221"/>
            <a:ext cx="3929360" cy="2210265"/>
          </a:xfrm>
          <a:prstGeom prst="rect">
            <a:avLst/>
          </a:prstGeom>
          <a:noFill/>
        </p:spPr>
      </p:pic>
      <p:pic>
        <p:nvPicPr>
          <p:cNvPr id="2065" name="Picture 17" descr="C:\Users\DS81-new\Downloads\IMG-20220330-WA00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39437" y="1015889"/>
            <a:ext cx="2962506" cy="1666410"/>
          </a:xfrm>
          <a:prstGeom prst="rect">
            <a:avLst/>
          </a:prstGeom>
          <a:noFill/>
        </p:spPr>
      </p:pic>
      <p:pic>
        <p:nvPicPr>
          <p:cNvPr id="2067" name="Picture 19" descr="C:\Users\DS81-new\Downloads\IMG-20220330-WA000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42192" y="2894604"/>
            <a:ext cx="2749808" cy="1546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007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Расширение спектра предоставляемых платных образовательных услуг в ДОУ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096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 потребительского спроса на платные образовательные услуги в детском саду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747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Ритмика</a:t>
            </a:r>
            <a:endParaRPr lang="ru-RU" dirty="0"/>
          </a:p>
        </p:txBody>
      </p:sp>
      <p:pic>
        <p:nvPicPr>
          <p:cNvPr id="1026" name="Picture 2" descr="C:\Users\DS81-new\Downloads\IMG_20220406_101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2208" y="3383201"/>
            <a:ext cx="4328264" cy="3246198"/>
          </a:xfrm>
          <a:prstGeom prst="rect">
            <a:avLst/>
          </a:prstGeom>
          <a:noFill/>
        </p:spPr>
      </p:pic>
      <p:pic>
        <p:nvPicPr>
          <p:cNvPr id="1027" name="Picture 3" descr="C:\Users\DS81-new\Downloads\IMG_20220406_100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004" y="1381295"/>
            <a:ext cx="4515530" cy="3386648"/>
          </a:xfrm>
          <a:prstGeom prst="rect">
            <a:avLst/>
          </a:prstGeom>
          <a:noFill/>
        </p:spPr>
      </p:pic>
      <p:pic>
        <p:nvPicPr>
          <p:cNvPr id="1028" name="Picture 4" descr="C:\Users\DS81-new\Downloads\IMG_20220406_100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4041" y="1563961"/>
            <a:ext cx="3308194" cy="2481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552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Нетрадиционные способы рисования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24" y="1614609"/>
            <a:ext cx="4119033" cy="30892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66" y="2210846"/>
            <a:ext cx="4935415" cy="3701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01" y="3701562"/>
            <a:ext cx="3645877" cy="27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2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Читаем сами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39" y="770548"/>
            <a:ext cx="3650111" cy="27375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0" y="3508131"/>
            <a:ext cx="4114800" cy="3086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47" y="2303585"/>
            <a:ext cx="4607170" cy="34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8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Театрализованная деятельность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55" y="1797036"/>
            <a:ext cx="3640975" cy="2427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2" y="1506237"/>
            <a:ext cx="2452145" cy="1634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4" y="3901474"/>
            <a:ext cx="2592064" cy="1548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16" y="1465286"/>
            <a:ext cx="2050310" cy="13139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15" y="4749110"/>
            <a:ext cx="2439015" cy="16260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897" y="3769860"/>
            <a:ext cx="2434224" cy="15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00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7" y="669925"/>
            <a:ext cx="10515600" cy="1325563"/>
          </a:xfrm>
        </p:spPr>
        <p:txBody>
          <a:bodyPr/>
          <a:lstStyle/>
          <a:p>
            <a:r>
              <a:rPr lang="ru-RU" dirty="0" smtClean="0"/>
              <a:t>Королевская</a:t>
            </a:r>
            <a:br>
              <a:rPr lang="ru-RU" dirty="0" smtClean="0"/>
            </a:br>
            <a:r>
              <a:rPr lang="ru-RU" dirty="0" smtClean="0"/>
              <a:t>осанка</a:t>
            </a:r>
            <a:endParaRPr lang="ru-RU" dirty="0"/>
          </a:p>
        </p:txBody>
      </p:sp>
      <p:pic>
        <p:nvPicPr>
          <p:cNvPr id="1026" name="Picture 2" descr="C:\Users\DS81-new\Downloads\IMG-20220401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6543" y="1186542"/>
            <a:ext cx="3002417" cy="5337629"/>
          </a:xfrm>
          <a:prstGeom prst="rect">
            <a:avLst/>
          </a:prstGeom>
          <a:noFill/>
        </p:spPr>
      </p:pic>
      <p:pic>
        <p:nvPicPr>
          <p:cNvPr id="1027" name="Picture 3" descr="C:\Users\DS81-new\Downloads\IMG-20220401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504" y="3580405"/>
            <a:ext cx="5270810" cy="2964831"/>
          </a:xfrm>
          <a:prstGeom prst="rect">
            <a:avLst/>
          </a:prstGeom>
          <a:noFill/>
        </p:spPr>
      </p:pic>
      <p:pic>
        <p:nvPicPr>
          <p:cNvPr id="1028" name="Picture 4" descr="C:\Users\DS81-new\Downloads\IMG-20220401-WA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8517" y="871189"/>
            <a:ext cx="4601737" cy="2588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04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142" y="0"/>
            <a:ext cx="10515600" cy="1325563"/>
          </a:xfrm>
        </p:spPr>
        <p:txBody>
          <a:bodyPr/>
          <a:lstStyle/>
          <a:p>
            <a:r>
              <a:rPr lang="ru-RU" dirty="0" smtClean="0"/>
              <a:t>Шахматы для юных чемпионов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48" y="1315671"/>
            <a:ext cx="4435556" cy="3326667"/>
          </a:xfrm>
        </p:spPr>
      </p:pic>
      <p:pic>
        <p:nvPicPr>
          <p:cNvPr id="5122" name="Picture 2" descr="C:\Users\DS81-new\Downloads\IMG_20220404_152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044" y="3824869"/>
            <a:ext cx="3787697" cy="2840773"/>
          </a:xfrm>
          <a:prstGeom prst="rect">
            <a:avLst/>
          </a:prstGeom>
          <a:noFill/>
        </p:spPr>
      </p:pic>
      <p:pic>
        <p:nvPicPr>
          <p:cNvPr id="5123" name="Picture 3" descr="C:\Users\DS81-new\Downloads\IMG_20220404_152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278" y="3359308"/>
            <a:ext cx="3743092" cy="2807319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124" name="Picture 4" descr="C:\Users\DS81-new\Downloads\IMG_20220404_1526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3964" y="1251725"/>
            <a:ext cx="3865753" cy="2899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22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7572"/>
            <a:ext cx="10515600" cy="550204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/>
              <a:t>Национальный проект «Образование» обеспечивает достижение национальной цели Российской Федерации, определенной Президентом Российской Федерации, по обеспечению возможности для самореализации и развития талантов. </a:t>
            </a:r>
          </a:p>
          <a:p>
            <a:pPr algn="r">
              <a:buNone/>
            </a:pPr>
            <a:r>
              <a:rPr lang="ru-RU" dirty="0" smtClean="0"/>
              <a:t>Сроки реализации проекта 01.01.2019-30.12.2024г</a:t>
            </a:r>
          </a:p>
          <a:p>
            <a:pPr>
              <a:buNone/>
            </a:pPr>
            <a:r>
              <a:rPr lang="ru-RU" dirty="0" smtClean="0"/>
              <a:t>Цели:</a:t>
            </a:r>
          </a:p>
          <a:p>
            <a:r>
              <a:rPr lang="ru-RU" dirty="0" smtClean="0"/>
              <a:t>Вхождение Российской Федерации в число десяти ведущих стран мира по качеству общего образования </a:t>
            </a:r>
          </a:p>
          <a:p>
            <a:r>
              <a:rPr lang="ru-RU" dirty="0" smtClean="0"/>
              <a:t>Формирование эффективной системы выявления, поддержки и развития способностей и талантов у детей и молодежи, основанной на принципах справедливости, всеобщности и направленной на самоопределение и профессиональную ориентацию всех обучающихся </a:t>
            </a:r>
          </a:p>
          <a:p>
            <a:r>
              <a:rPr lang="ru-RU" dirty="0" smtClean="0"/>
              <a:t>Создание условий для воспитания гармонично развитой и социально ответственной личности на основе духовно-нравственных ценностей народов Российской Федерации, исторических и национально-культурных традиций </a:t>
            </a:r>
          </a:p>
          <a:p>
            <a:r>
              <a:rPr lang="ru-RU" dirty="0" smtClean="0"/>
              <a:t>Увеличение доли граждан, занимающихся волонтерской (добровольческой) деятельностью или вовлеченных в деятельность волонтерских (добровольческих) организаций, до 15 процентов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849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Пчелки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353" y="2167619"/>
            <a:ext cx="5480278" cy="304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233" y="312512"/>
            <a:ext cx="5674037" cy="313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5557" y="3599996"/>
            <a:ext cx="5593119" cy="311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3781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Футбол</a:t>
            </a:r>
            <a:br>
              <a:rPr lang="ru-RU" dirty="0" smtClean="0"/>
            </a:br>
            <a:r>
              <a:rPr lang="ru-RU" dirty="0" smtClean="0"/>
              <a:t>(бесплатно)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7568"/>
            <a:ext cx="2811523" cy="37486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27" y="2636106"/>
            <a:ext cx="2387111" cy="3182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647" y="2986210"/>
            <a:ext cx="2426677" cy="3235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9" y="2453054"/>
            <a:ext cx="2763316" cy="38334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47" y="297352"/>
            <a:ext cx="4157785" cy="23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71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Прейскурант цен на 2023-2024 учебный год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057207" y="2507774"/>
          <a:ext cx="6077585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650"/>
                <a:gridCol w="2025650"/>
                <a:gridCol w="202628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Название дополнительной образовательной услуги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  <a:tabLst>
                          <a:tab pos="134620" algn="l"/>
                        </a:tabLst>
                      </a:pPr>
                      <a:r>
                        <a:rPr lang="ru-RU" sz="1400">
                          <a:effectLst/>
                        </a:rPr>
                        <a:t>Стоимость 1 занятия,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Стоимость за весь период обучения руб.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(с 01 октября по 31мая)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«Ритмика»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90,00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5040,00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«Читаем сами»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90,00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5220,00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«Королевская осанка»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90,00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2520,00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«Театрализованная деятельность»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8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5040,00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«Улыбка»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400,00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2460" algn="l"/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	28800,00	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«Пчелки»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250,00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18000,00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«Нетрадиционные способы рисования»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«Шахматы для юных чемпионов»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>
                          <a:effectLst/>
                        </a:rPr>
                        <a:t>150,00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 dirty="0">
                          <a:effectLst/>
                        </a:rPr>
                        <a:t>4800,00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042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566057"/>
            <a:ext cx="10515600" cy="56109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Итоги анкетирования </a:t>
            </a:r>
            <a:r>
              <a:rPr lang="ru-RU" dirty="0" smtClean="0"/>
              <a:t>родителей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438401" y="1404256"/>
          <a:ext cx="6760027" cy="406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847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7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Охват программами дополнительного образования в МДОУ «Детский сад № 81»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19399" y="1760311"/>
          <a:ext cx="697774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825625"/>
            <a:ext cx="9851571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Организация дополнительных платных образовательных услуг в нашем детском саду способствует наиболее полному удовлетворению образовательных потребностей родителей,  созданию необходимых условий для дополнительного развития  индивидуальных способностей и базовых компетенций ребенка, привлечению внебюджетных средств для укрепления материально-технической базы МДОУ и повышению его статуса и конкурентоспособности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971" y="245518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16429"/>
            <a:ext cx="10515600" cy="53605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Цель проекта</a:t>
            </a:r>
          </a:p>
          <a:p>
            <a:pPr algn="ctr">
              <a:buNone/>
            </a:pPr>
            <a:r>
              <a:rPr lang="ru-RU" sz="7200" b="1" dirty="0" smtClean="0"/>
              <a:t>80%</a:t>
            </a:r>
            <a:endParaRPr lang="ru-RU" sz="7200" b="1" dirty="0" smtClean="0"/>
          </a:p>
          <a:p>
            <a:pPr algn="ctr">
              <a:buNone/>
            </a:pPr>
            <a:r>
              <a:rPr lang="ru-RU" dirty="0" smtClean="0"/>
              <a:t>охвата дополнительным образованием от общего числа детей в возрасте от 5 до 18 лет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(обеспечение к 2024 году доступных и качественных условий в целях воспитания гармонично развитой и социально ответственной личности, обновление содержания и методов дополнительного образования, развития кадрового потенциала и модернизации инфраструктуры системы дополнительного образования)</a:t>
            </a:r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829" y="957943"/>
            <a:ext cx="10765971" cy="5219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Федеральный </a:t>
            </a:r>
            <a:r>
              <a:rPr lang="ru-RU" sz="4000" dirty="0"/>
              <a:t>проект «Успех каждого ребёнка» направлен на создание и работу системы выявления, поддержки и развития способностей и талантов детей.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В.В. Путин отмечал: </a:t>
            </a:r>
            <a:r>
              <a:rPr lang="ru-RU" sz="4000" dirty="0"/>
              <a:t>«</a:t>
            </a:r>
            <a:r>
              <a:rPr lang="ru-RU" sz="4000" dirty="0">
                <a:solidFill>
                  <a:srgbClr val="FF0000"/>
                </a:solidFill>
              </a:rPr>
              <a:t>Каждый ребёнок одарён, раскрыть его способности – наша задача. В этом – успех России</a:t>
            </a:r>
            <a:r>
              <a:rPr lang="ru-RU" sz="4000" dirty="0"/>
              <a:t>»  (из обращения </a:t>
            </a:r>
            <a:r>
              <a:rPr lang="ru-RU" sz="4000" dirty="0" smtClean="0"/>
              <a:t>президента к </a:t>
            </a:r>
            <a:r>
              <a:rPr lang="ru-RU" sz="4000" dirty="0"/>
              <a:t>Федеральному собранию)</a:t>
            </a:r>
          </a:p>
        </p:txBody>
      </p:sp>
    </p:spTree>
    <p:extLst>
      <p:ext uri="{BB962C8B-B14F-4D97-AF65-F5344CB8AC3E}">
        <p14:creationId xmlns:p14="http://schemas.microsoft.com/office/powerpoint/2010/main" val="284538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1743" y="664029"/>
            <a:ext cx="10515600" cy="5708877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3600" b="1" dirty="0" smtClean="0"/>
              <a:t>Приказом департамента образования мэрии города Ярославля от 26.05.2021 № 01-05/45 </a:t>
            </a:r>
            <a:r>
              <a:rPr lang="ru-RU" sz="3600" dirty="0" smtClean="0"/>
              <a:t>«Об утверждении Положения о муниципальной системе оценки качества образования в     образовательных организациях города Ярославля»  закреплено: доля детей от 5-7 лет, охваченных дополнительными образовательными услугами  должна быть не менее 80 %.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Кадровое обеспечение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Педагоги дополнительного образования в нашем учреждении – это на 89  % педагоги нашего детского сада, 78% из них имеют высшее педагогическое образование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537200" y="3060095"/>
          <a:ext cx="5740400" cy="3188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699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платные образовательные услуги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9" y="2181226"/>
            <a:ext cx="3028951" cy="182879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" b="1" dirty="0" smtClean="0"/>
              <a:t>Финансово – экономическая служба</a:t>
            </a:r>
          </a:p>
          <a:p>
            <a:r>
              <a:rPr lang="ru-RU" sz="1500" dirty="0" smtClean="0"/>
              <a:t>Финансовый расчет и обоснованность затрат;</a:t>
            </a:r>
          </a:p>
          <a:p>
            <a:r>
              <a:rPr lang="ru-RU" sz="1500" dirty="0" smtClean="0"/>
              <a:t>Использование дохода с реализации дополнительных услуг</a:t>
            </a:r>
            <a:endParaRPr lang="ru-RU" sz="15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05708" y="1556238"/>
            <a:ext cx="325315" cy="6154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2"/>
          <p:cNvSpPr txBox="1">
            <a:spLocks/>
          </p:cNvSpPr>
          <p:nvPr/>
        </p:nvSpPr>
        <p:spPr>
          <a:xfrm>
            <a:off x="8524875" y="661987"/>
            <a:ext cx="3343275" cy="294798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Заведующий ДОУ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Управляющий совет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Педагогический совет</a:t>
            </a:r>
          </a:p>
          <a:p>
            <a:r>
              <a:rPr lang="ru-RU" dirty="0" smtClean="0"/>
              <a:t>Утверждение программ дополнительного образования; </a:t>
            </a:r>
          </a:p>
          <a:p>
            <a:r>
              <a:rPr lang="ru-RU" dirty="0" smtClean="0"/>
              <a:t>Разработка и утверждение локальных актов;</a:t>
            </a:r>
          </a:p>
          <a:p>
            <a:r>
              <a:rPr lang="ru-RU" dirty="0" smtClean="0"/>
              <a:t>Мониторинг качества предоставления дополнительных услуг; </a:t>
            </a:r>
          </a:p>
          <a:p>
            <a:r>
              <a:rPr lang="ru-RU" dirty="0" smtClean="0"/>
              <a:t>Мониторинг охвата детей услугами дополнительного образования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791325" y="752475"/>
            <a:ext cx="1733550" cy="6953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533775" y="1690688"/>
            <a:ext cx="400050" cy="27098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29325" y="1556238"/>
            <a:ext cx="2085975" cy="24537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 txBox="1">
            <a:spLocks/>
          </p:cNvSpPr>
          <p:nvPr/>
        </p:nvSpPr>
        <p:spPr>
          <a:xfrm>
            <a:off x="1952626" y="4421188"/>
            <a:ext cx="4324350" cy="182879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500" b="1" dirty="0" smtClean="0"/>
              <a:t>Психологическая служба</a:t>
            </a:r>
          </a:p>
          <a:p>
            <a:r>
              <a:rPr lang="ru-RU" sz="1500" dirty="0" smtClean="0"/>
              <a:t>Создание психолого-педагогических условий для детей, в зависимости от их </a:t>
            </a:r>
            <a:r>
              <a:rPr lang="ru-RU" sz="1500" dirty="0" err="1" smtClean="0"/>
              <a:t>психотипа</a:t>
            </a:r>
            <a:r>
              <a:rPr lang="ru-RU" sz="1500" dirty="0" smtClean="0"/>
              <a:t>, способностей и пожеланий родителей (законных представителей);</a:t>
            </a:r>
          </a:p>
          <a:p>
            <a:r>
              <a:rPr lang="ru-RU" sz="1500" dirty="0" smtClean="0"/>
              <a:t>Участие в проведении маркетинговых исследований;</a:t>
            </a:r>
          </a:p>
          <a:p>
            <a:r>
              <a:rPr lang="ru-RU" sz="1500" dirty="0" smtClean="0"/>
              <a:t>Консультирование педагогов и родителей по возникающим вопросам относительно организации платных образовательных услуг</a:t>
            </a:r>
            <a:endParaRPr lang="ru-RU" sz="15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591301" y="4118463"/>
            <a:ext cx="4324350" cy="182879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500" b="1" dirty="0" smtClean="0"/>
              <a:t>Методическая служба</a:t>
            </a:r>
          </a:p>
          <a:p>
            <a:r>
              <a:rPr lang="ru-RU" sz="1500" dirty="0" smtClean="0"/>
              <a:t>Координация деятельности педагогов дополнительного образования;</a:t>
            </a:r>
          </a:p>
          <a:p>
            <a:r>
              <a:rPr lang="ru-RU" sz="1500" dirty="0" smtClean="0"/>
              <a:t>Маркетинговая деятельность (изучение спроса, реклама);</a:t>
            </a:r>
          </a:p>
          <a:p>
            <a:r>
              <a:rPr lang="ru-RU" sz="1500" dirty="0" smtClean="0"/>
              <a:t>Разработка программ дополнительного образования;</a:t>
            </a:r>
          </a:p>
          <a:p>
            <a:r>
              <a:rPr lang="ru-RU" sz="1500" dirty="0" smtClean="0"/>
              <a:t>Контроль за соблюдением расписания, </a:t>
            </a:r>
            <a:r>
              <a:rPr lang="ru-RU" sz="1500" dirty="0" err="1" smtClean="0"/>
              <a:t>сан.эпид.режима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0463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0743"/>
            <a:ext cx="10515600" cy="56762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 целью расширения спектра дополнительных платных образовательных услуг, увеличение процента потребителей услуг наш детский сад ежегодно проводит информационно-рекламную компанию, которая включает</a:t>
            </a:r>
          </a:p>
          <a:p>
            <a:r>
              <a:rPr lang="ru-RU" dirty="0" smtClean="0"/>
              <a:t>рекламу услуг на сайте, на информационных стендах, в соц. сетях и группах, в газете «Росточек»;</a:t>
            </a:r>
          </a:p>
          <a:p>
            <a:r>
              <a:rPr lang="ru-RU" dirty="0" smtClean="0"/>
              <a:t>выставку детских работ, выполненных на дополнительных занятиях;</a:t>
            </a:r>
          </a:p>
          <a:p>
            <a:r>
              <a:rPr lang="ru-RU" dirty="0" smtClean="0"/>
              <a:t>детские спектакли для родителей</a:t>
            </a:r>
          </a:p>
          <a:p>
            <a:r>
              <a:rPr lang="ru-RU" dirty="0" smtClean="0"/>
              <a:t>выступления педагогов дополнительного образования на родительских собраниях; </a:t>
            </a:r>
          </a:p>
          <a:p>
            <a:r>
              <a:rPr lang="ru-RU" dirty="0" smtClean="0"/>
              <a:t>Дни открытых дверей;</a:t>
            </a:r>
          </a:p>
          <a:p>
            <a:r>
              <a:rPr lang="ru-RU" dirty="0" smtClean="0"/>
              <a:t>отчётные открытые мероприятия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00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Открытые мероприятия</a:t>
            </a:r>
            <a:br>
              <a:rPr lang="ru-RU" dirty="0" smtClean="0"/>
            </a:br>
            <a:r>
              <a:rPr lang="ru-RU" dirty="0" smtClean="0"/>
              <a:t>«Королевская осанка»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83" y="1924497"/>
            <a:ext cx="6191939" cy="4127960"/>
          </a:xfrm>
        </p:spPr>
      </p:pic>
    </p:spTree>
    <p:extLst>
      <p:ext uri="{BB962C8B-B14F-4D97-AF65-F5344CB8AC3E}">
        <p14:creationId xmlns:p14="http://schemas.microsoft.com/office/powerpoint/2010/main" val="747458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565</Words>
  <Application>Microsoft Office PowerPoint</Application>
  <PresentationFormat>Широкоэкранный</PresentationFormat>
  <Paragraphs>102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Платные образовательные услуги в  МДОУ «Детский сад № 81»</vt:lpstr>
      <vt:lpstr>Презентация PowerPoint</vt:lpstr>
      <vt:lpstr>Презентация PowerPoint</vt:lpstr>
      <vt:lpstr>Презентация PowerPoint</vt:lpstr>
      <vt:lpstr>Презентация PowerPoint</vt:lpstr>
      <vt:lpstr>Кадровое обеспечение</vt:lpstr>
      <vt:lpstr>Дополнительные платные образовательные услуги</vt:lpstr>
      <vt:lpstr>Презентация PowerPoint</vt:lpstr>
      <vt:lpstr>Открытые мероприятия «Королевская осанка» </vt:lpstr>
      <vt:lpstr> Открытые мероприятия «Ритмика»</vt:lpstr>
      <vt:lpstr>Укрепление материально-технической базы</vt:lpstr>
      <vt:lpstr>Расширение спектра предоставляемых платных образовательных услуг в ДОУ</vt:lpstr>
      <vt:lpstr>Рост потребительского спроса на платные образовательные услуги в детском саду</vt:lpstr>
      <vt:lpstr>Ритмика</vt:lpstr>
      <vt:lpstr>Нетрадиционные способы рисования</vt:lpstr>
      <vt:lpstr>Читаем сами</vt:lpstr>
      <vt:lpstr>Театрализованная деятельность</vt:lpstr>
      <vt:lpstr>Королевская осанка</vt:lpstr>
      <vt:lpstr>Шахматы для юных чемпионов</vt:lpstr>
      <vt:lpstr>Пчелки</vt:lpstr>
      <vt:lpstr>Футбол (бесплатно)</vt:lpstr>
      <vt:lpstr>Прейскурант цен на 2023-2024 учебный год</vt:lpstr>
      <vt:lpstr>Презентация PowerPoint</vt:lpstr>
      <vt:lpstr>Охват программами дополнительного образования в МДОУ «Детский сад № 81»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Дополнительные платные образовательные услуги</dc:title>
  <dc:creator>Admin</dc:creator>
  <cp:lastModifiedBy>Comp_007</cp:lastModifiedBy>
  <cp:revision>41</cp:revision>
  <dcterms:created xsi:type="dcterms:W3CDTF">2022-03-28T17:30:23Z</dcterms:created>
  <dcterms:modified xsi:type="dcterms:W3CDTF">2023-08-31T08:03:16Z</dcterms:modified>
</cp:coreProperties>
</file>